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3"/>
  </p:notesMasterIdLst>
  <p:sldIdLst>
    <p:sldId id="288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87" r:id="rId10"/>
    <p:sldId id="265" r:id="rId11"/>
    <p:sldId id="266" r:id="rId12"/>
    <p:sldId id="267" r:id="rId13"/>
    <p:sldId id="289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90" r:id="rId29"/>
    <p:sldId id="284" r:id="rId30"/>
    <p:sldId id="285" r:id="rId31"/>
    <p:sldId id="286" r:id="rId32"/>
  </p:sldIdLst>
  <p:sldSz cx="9144000" cy="6858000" type="screen4x3"/>
  <p:notesSz cx="7099300" cy="10234613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13" autoAdjust="0"/>
    <p:restoredTop sz="94599" autoAdjust="0"/>
  </p:normalViewPr>
  <p:slideViewPr>
    <p:cSldViewPr>
      <p:cViewPr varScale="1">
        <p:scale>
          <a:sx n="151" d="100"/>
          <a:sy n="151" d="100"/>
        </p:scale>
        <p:origin x="197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D4757-A825-46E6-9265-DCECA3AA8EA6}" type="datetimeFigureOut">
              <a:rPr lang="de-AT" smtClean="0"/>
              <a:t>24.01.2022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F039D-5973-452F-B12E-819D451C22C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2883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F039D-5973-452F-B12E-819D451C22CD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834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6092825"/>
            <a:ext cx="8820150" cy="765175"/>
          </a:xfrm>
          <a:prstGeom prst="rect">
            <a:avLst/>
          </a:prstGeom>
          <a:gradFill rotWithShape="1">
            <a:gsLst>
              <a:gs pos="0">
                <a:schemeClr val="accent1">
                  <a:alpha val="49001"/>
                </a:schemeClr>
              </a:gs>
              <a:gs pos="100000">
                <a:schemeClr val="bg2">
                  <a:alpha val="49001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8675688" y="0"/>
            <a:ext cx="468312" cy="6858000"/>
          </a:xfrm>
          <a:prstGeom prst="rect">
            <a:avLst/>
          </a:prstGeom>
          <a:gradFill rotWithShape="1">
            <a:gsLst>
              <a:gs pos="0">
                <a:schemeClr val="accent1">
                  <a:alpha val="49001"/>
                </a:schemeClr>
              </a:gs>
              <a:gs pos="100000">
                <a:schemeClr val="bg2">
                  <a:alpha val="49001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47108" name="Picture 4" descr="Hintergrund Foliengestaltu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3838"/>
            <a:ext cx="8964612" cy="663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69097F-0B0B-4956-B04B-F8F711569B8A}" type="datetime1">
              <a:rPr lang="de-AT" altLang="de-DE" smtClean="0"/>
              <a:t>24.01.2022</a:t>
            </a:fld>
            <a:endParaRPr lang="de-AT" altLang="de-DE"/>
          </a:p>
        </p:txBody>
      </p:sp>
      <p:sp>
        <p:nvSpPr>
          <p:cNvPr id="47112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132138" y="6237288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47113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274638"/>
          </a:xfrm>
        </p:spPr>
        <p:txBody>
          <a:bodyPr/>
          <a:lstStyle>
            <a:lvl1pPr>
              <a:defRPr/>
            </a:lvl1pPr>
          </a:lstStyle>
          <a:p>
            <a:fld id="{B639AC8C-9C38-4659-88A4-6ECBE5C88686}" type="slidenum">
              <a:rPr lang="de-AT" altLang="de-DE"/>
              <a:pPr/>
              <a:t>‹Nr.›</a:t>
            </a:fld>
            <a:endParaRPr lang="de-AT" altLang="de-DE"/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179388" y="6237288"/>
            <a:ext cx="3240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800" i="1">
                <a:latin typeface="Arial" panose="020B0604020202020204" pitchFamily="34" charset="0"/>
              </a:rPr>
              <a:t>Niederösterreichischer Landesfeuerwehrverband</a:t>
            </a:r>
            <a:br>
              <a:rPr lang="de-AT" altLang="de-DE" sz="800" i="1">
                <a:latin typeface="Arial" panose="020B0604020202020204" pitchFamily="34" charset="0"/>
              </a:rPr>
            </a:br>
            <a:r>
              <a:rPr lang="de-AT" altLang="de-DE" sz="1200">
                <a:solidFill>
                  <a:srgbClr val="777777"/>
                </a:solidFill>
                <a:latin typeface="Kravitz Thermal" panose="00000400000000000000" pitchFamily="2" charset="0"/>
              </a:rPr>
              <a:t>Bezirksfeuerwehrkommando Zwettl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2C66B0-B807-41E6-89A4-8780391638BA}" type="datetime1">
              <a:rPr lang="de-AT" altLang="de-DE" smtClean="0"/>
              <a:t>24.01.2022</a:t>
            </a:fld>
            <a:endParaRPr lang="de-AT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43E3D-8C63-4C98-B75E-F8B86C04EE05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1803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96050" y="260350"/>
            <a:ext cx="2057400" cy="56896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019800" cy="56896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33286D-4CE1-4EC2-86BF-CDA03EB08C8E}" type="datetime1">
              <a:rPr lang="de-AT" altLang="de-DE" smtClean="0"/>
              <a:t>24.01.2022</a:t>
            </a:fld>
            <a:endParaRPr lang="de-AT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32597-0E9B-4C70-B70E-71B05CFC8BE8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76306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FBC83-C733-4714-844F-329CDCD2476F}" type="datetime1">
              <a:rPr lang="de-AT" altLang="de-DE" smtClean="0"/>
              <a:t>24.01.2022</a:t>
            </a:fld>
            <a:endParaRPr lang="de-AT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79118-6F8B-4F65-8FF1-280F2DB5D39F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3934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5A186B-5F02-40B7-ADE6-4338261BB08D}" type="datetime1">
              <a:rPr lang="de-AT" altLang="de-DE" smtClean="0"/>
              <a:t>24.01.2022</a:t>
            </a:fld>
            <a:endParaRPr lang="de-AT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DFDC8-7575-4993-901E-EDD10AB79EFB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22739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3990975" cy="43926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67225" y="1557338"/>
            <a:ext cx="3992563" cy="43926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C1E504-122B-4F40-8A14-486A174386FB}" type="datetime1">
              <a:rPr lang="de-AT" altLang="de-DE" smtClean="0"/>
              <a:t>24.01.2022</a:t>
            </a:fld>
            <a:endParaRPr lang="de-AT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7717F-4279-4FE7-A01B-D27924F33288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0282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6F3EAF-2475-4E68-A776-157D29550D17}" type="datetime1">
              <a:rPr lang="de-AT" altLang="de-DE" smtClean="0"/>
              <a:t>24.01.2022</a:t>
            </a:fld>
            <a:endParaRPr lang="de-AT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15E62-F782-4807-81D8-1BCA7392EE27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33362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AE1598-EFE5-4362-A9C7-1BCF60D62694}" type="datetime1">
              <a:rPr lang="de-AT" altLang="de-DE" smtClean="0"/>
              <a:t>24.01.2022</a:t>
            </a:fld>
            <a:endParaRPr lang="de-AT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2F33F-3DAB-42A4-99FC-ACEB65747ADE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07426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B8A713-9640-4D03-BC79-D4CD0F0E0490}" type="datetime1">
              <a:rPr lang="de-AT" altLang="de-DE" smtClean="0"/>
              <a:t>24.01.2022</a:t>
            </a:fld>
            <a:endParaRPr lang="de-AT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6D28D-F847-4A2F-B9D5-8EDF6B08AC38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9881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F7A06B-0A9D-4C23-A88C-4F260CE6CB24}" type="datetime1">
              <a:rPr lang="de-AT" altLang="de-DE" smtClean="0"/>
              <a:t>24.01.2022</a:t>
            </a:fld>
            <a:endParaRPr lang="de-AT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94793-8E88-4E58-A4E4-9415DA058CA5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09387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1A38F6-6F26-45FE-943C-CD7FE76668FC}" type="datetime1">
              <a:rPr lang="de-AT" altLang="de-DE" smtClean="0"/>
              <a:t>24.01.2022</a:t>
            </a:fld>
            <a:endParaRPr lang="de-AT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DBF27-8D80-4BC1-A467-DAF592C16ED6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97599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6092825"/>
            <a:ext cx="8820150" cy="765175"/>
          </a:xfrm>
          <a:prstGeom prst="rect">
            <a:avLst/>
          </a:prstGeom>
          <a:gradFill rotWithShape="1">
            <a:gsLst>
              <a:gs pos="0">
                <a:schemeClr val="accent1">
                  <a:alpha val="49001"/>
                </a:schemeClr>
              </a:gs>
              <a:gs pos="100000">
                <a:schemeClr val="bg2">
                  <a:alpha val="49001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8675688" y="0"/>
            <a:ext cx="468312" cy="6858000"/>
          </a:xfrm>
          <a:prstGeom prst="rect">
            <a:avLst/>
          </a:prstGeom>
          <a:gradFill rotWithShape="1">
            <a:gsLst>
              <a:gs pos="0">
                <a:schemeClr val="accent1">
                  <a:alpha val="49001"/>
                </a:schemeClr>
              </a:gs>
              <a:gs pos="100000">
                <a:schemeClr val="bg2">
                  <a:alpha val="49001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46084" name="Picture 4" descr="Hintergrund Foliengestaltu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3838"/>
            <a:ext cx="8964612" cy="663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57338"/>
            <a:ext cx="8135938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9563" y="6381750"/>
            <a:ext cx="10541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74AA2225-90B0-46F7-BDF9-F555B8B15F50}" type="datetime1">
              <a:rPr lang="de-AT" altLang="de-DE" smtClean="0"/>
              <a:t>24.01.2022</a:t>
            </a:fld>
            <a:endParaRPr lang="de-AT" altLang="de-DE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87675" y="6381750"/>
            <a:ext cx="35433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de-DE" altLang="de-DE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81750"/>
            <a:ext cx="647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latin typeface="+mn-lt"/>
              </a:defRPr>
            </a:lvl1pPr>
          </a:lstStyle>
          <a:p>
            <a:fld id="{BBB6D6B6-C92F-4136-A678-66ABF5C5E27A}" type="slidenum">
              <a:rPr lang="de-AT" altLang="de-DE"/>
              <a:pPr/>
              <a:t>‹Nr.›</a:t>
            </a:fld>
            <a:endParaRPr lang="de-AT" altLang="de-DE"/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179388" y="6237288"/>
            <a:ext cx="324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 altLang="de-DE" sz="1200">
              <a:solidFill>
                <a:srgbClr val="777777"/>
              </a:solidFill>
              <a:latin typeface="Kravitz Thermal" panose="00000400000000000000" pitchFamily="2" charset="0"/>
            </a:endParaRPr>
          </a:p>
        </p:txBody>
      </p:sp>
      <p:pic>
        <p:nvPicPr>
          <p:cNvPr id="46091" name="Picture 11" descr="fla_gold_4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1811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978275"/>
            <a:ext cx="7772400" cy="822325"/>
          </a:xfrm>
        </p:spPr>
        <p:txBody>
          <a:bodyPr/>
          <a:lstStyle/>
          <a:p>
            <a:r>
              <a:rPr lang="de-DE" altLang="de-DE" sz="2400" b="1">
                <a:solidFill>
                  <a:schemeClr val="tx1"/>
                </a:solidFill>
                <a:latin typeface="Verdana" panose="020B0604030504040204" pitchFamily="34" charset="0"/>
              </a:rPr>
              <a:t>NÖ Feuerwehrleistungsabzeichen in Gold </a:t>
            </a:r>
            <a:br>
              <a:rPr lang="de-DE" altLang="de-DE" sz="2400" b="1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de-DE" altLang="de-DE" sz="2400" b="1">
                <a:solidFill>
                  <a:schemeClr val="tx1"/>
                </a:solidFill>
                <a:latin typeface="Verdana" panose="020B0604030504040204" pitchFamily="34" charset="0"/>
              </a:rPr>
              <a:t>(FLA Gold)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76800"/>
            <a:ext cx="6400800" cy="1371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DE" altLang="de-DE" sz="2400" b="1" dirty="0">
                <a:latin typeface="Verdana" panose="020B0604030504040204" pitchFamily="34" charset="0"/>
              </a:rPr>
              <a:t>Disziplin: </a:t>
            </a:r>
            <a:br>
              <a:rPr lang="de-DE" altLang="de-DE" sz="2400" b="1" dirty="0">
                <a:latin typeface="Verdana" panose="020B0604030504040204" pitchFamily="34" charset="0"/>
              </a:rPr>
            </a:br>
            <a:r>
              <a:rPr lang="de-DE" altLang="de-DE" sz="2400" b="1" dirty="0">
                <a:latin typeface="Verdana" panose="020B0604030504040204" pitchFamily="34" charset="0"/>
              </a:rPr>
              <a:t>„Führungsverfahren“</a:t>
            </a:r>
            <a:br>
              <a:rPr lang="de-DE" altLang="de-DE" sz="2400" b="1" dirty="0">
                <a:latin typeface="Verdana" panose="020B0604030504040204" pitchFamily="34" charset="0"/>
              </a:rPr>
            </a:br>
            <a:r>
              <a:rPr lang="de-DE" altLang="de-DE" sz="2400" b="1" dirty="0">
                <a:latin typeface="Verdana" panose="020B0604030504040204" pitchFamily="34" charset="0"/>
              </a:rPr>
              <a:t>Beispiel 11</a:t>
            </a:r>
            <a:endParaRPr lang="de-DE" altLang="de-DE" dirty="0"/>
          </a:p>
        </p:txBody>
      </p:sp>
      <p:pic>
        <p:nvPicPr>
          <p:cNvPr id="48132" name="Picture 4" descr="fla_gold_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20700"/>
            <a:ext cx="25146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3EE8E9D-4253-4C80-86CE-FE8C1954D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9AC8C-9C38-4659-88A4-6ECBE5C88686}" type="slidenum">
              <a:rPr lang="de-AT" altLang="de-DE" smtClean="0"/>
              <a:pPr/>
              <a:t>1</a:t>
            </a:fld>
            <a:endParaRPr lang="de-AT" altLang="de-D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8600" y="533400"/>
            <a:ext cx="89154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de-DE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Zur Umsetzung Ihres Entschlusses geben Sie als Einsatzleiter: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 Weisung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einen Befehl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einen mündlichen Bescheid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 Einsatzsofortmeldung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 Einsatzanforderung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 Dienstanweisung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 Einsatzanforderung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 Einsatzbesprechung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einen Angriffsbefehlt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 Entschlussbekanntgabe</a:t>
            </a:r>
          </a:p>
          <a:p>
            <a:pPr eaLnBrk="1" hangingPunct="1"/>
            <a:endParaRPr lang="de-AT" altLang="de-DE" sz="2800" dirty="0">
              <a:latin typeface="Arial" panose="020B060402020202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84213" y="175577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84213" y="21336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85800" y="292417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85800" y="25019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84213" y="335756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2304" name="Rectangle 10"/>
          <p:cNvSpPr>
            <a:spLocks noChangeArrowheads="1"/>
          </p:cNvSpPr>
          <p:nvPr/>
        </p:nvSpPr>
        <p:spPr bwMode="auto">
          <a:xfrm>
            <a:off x="684213" y="378936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2305" name="Rectangle 11"/>
          <p:cNvSpPr>
            <a:spLocks noChangeArrowheads="1"/>
          </p:cNvSpPr>
          <p:nvPr/>
        </p:nvSpPr>
        <p:spPr bwMode="auto">
          <a:xfrm>
            <a:off x="684213" y="422116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2306" name="Rectangle 7"/>
          <p:cNvSpPr>
            <a:spLocks noChangeArrowheads="1"/>
          </p:cNvSpPr>
          <p:nvPr/>
        </p:nvSpPr>
        <p:spPr bwMode="auto">
          <a:xfrm>
            <a:off x="684213" y="470852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2307" name="Rectangle 10"/>
          <p:cNvSpPr>
            <a:spLocks noChangeArrowheads="1"/>
          </p:cNvSpPr>
          <p:nvPr/>
        </p:nvSpPr>
        <p:spPr bwMode="auto">
          <a:xfrm>
            <a:off x="684213" y="514032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2308" name="Rectangle 11"/>
          <p:cNvSpPr>
            <a:spLocks noChangeArrowheads="1"/>
          </p:cNvSpPr>
          <p:nvPr/>
        </p:nvSpPr>
        <p:spPr bwMode="auto">
          <a:xfrm>
            <a:off x="684213" y="557212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11188" y="2060848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B660F14-A51D-4DA3-A119-6E074C6A2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10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28600" y="533400"/>
            <a:ext cx="89154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  <a:r>
              <a:rPr lang="de-AT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Befehl an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  <a:br>
              <a:rPr lang="de-DE" altLang="de-DE" b="1" i="1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1. LAGE: </a:t>
            </a:r>
            <a:br>
              <a:rPr lang="de-DE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de-DE" altLang="de-DE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DE" altLang="de-DE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DE" altLang="de-DE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DE" altLang="de-DE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DE" altLang="de-DE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DE" altLang="de-DE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DE" altLang="de-DE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DE" altLang="de-DE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DE" altLang="de-DE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b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de-DE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ENTSCHLUSS</a:t>
            </a:r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de-AT" altLang="de-DE" b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15" name="Line 4"/>
          <p:cNvSpPr>
            <a:spLocks noChangeShapeType="1"/>
          </p:cNvSpPr>
          <p:nvPr/>
        </p:nvSpPr>
        <p:spPr bwMode="auto">
          <a:xfrm>
            <a:off x="304800" y="4343400"/>
            <a:ext cx="2667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228600" y="1752600"/>
            <a:ext cx="8534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AT" altLang="de-DE" b="1" i="1" u="sng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Schadenslage</a:t>
            </a:r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Zimmerbrand Wienerstraße 4, keine Personen oder Tiere im Haus</a:t>
            </a:r>
            <a:endParaRPr lang="de-AT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b="1" i="1" u="sng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Eigene Lage:</a:t>
            </a:r>
            <a:endParaRPr lang="de-AT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HLF 2 und MTF mit 15 Mitgliedern, FF B-Markt und C-Dorf ausgerückt, Polizei und Rettung vor Ort.</a:t>
            </a:r>
          </a:p>
          <a:p>
            <a:pPr eaLnBrk="1" hangingPunct="1"/>
            <a:r>
              <a:rPr lang="de-AT" altLang="de-DE" b="1" i="1" u="sng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Allgemeine Lage</a:t>
            </a:r>
            <a:endParaRPr lang="de-AT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Leichter Westwind</a:t>
            </a:r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18" name="Line 5"/>
          <p:cNvSpPr>
            <a:spLocks noChangeShapeType="1"/>
          </p:cNvSpPr>
          <p:nvPr/>
        </p:nvSpPr>
        <p:spPr bwMode="auto">
          <a:xfrm>
            <a:off x="304800" y="2133600"/>
            <a:ext cx="2667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>
            <a:off x="304800" y="3276600"/>
            <a:ext cx="2667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>
            <a:off x="381000" y="25146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>
            <a:off x="381000" y="28956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3322" name="Line 9"/>
          <p:cNvSpPr>
            <a:spLocks noChangeShapeType="1"/>
          </p:cNvSpPr>
          <p:nvPr/>
        </p:nvSpPr>
        <p:spPr bwMode="auto">
          <a:xfrm>
            <a:off x="381000" y="35814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381000" y="47244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381000" y="6092825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228600" y="5635625"/>
            <a:ext cx="8915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Brandausbreitung auf Obergeschoß und Nebenräume verhindern, Brandbekämpfung durchführen, Sicherstellung der Löschwasserversorgung</a:t>
            </a:r>
            <a:endParaRPr lang="de-AT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762BDDBA-47A7-4B0A-BE5F-9C36F97D5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519063"/>
            <a:ext cx="4594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A-Dorf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C997B4E-0DAD-48DB-B1E4-35E985569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11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 build="p" autoUpdateAnimBg="0"/>
      <p:bldP spid="13327" grpId="0" autoUpdateAnimBg="0"/>
      <p:bldP spid="1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28600" y="115888"/>
            <a:ext cx="891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de-DE" altLang="de-DE" b="1">
                <a:latin typeface="Arial" panose="020B0604020202020204" pitchFamily="34" charset="0"/>
                <a:cs typeface="Times New Roman" panose="02020603050405020304" pitchFamily="18" charset="0"/>
              </a:rPr>
              <a:t>DURCHFÜHRUNG</a:t>
            </a:r>
            <a: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de-AT" altLang="de-DE">
              <a:cs typeface="Times New Roman" panose="02020603050405020304" pitchFamily="18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04800" y="725488"/>
            <a:ext cx="8534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HLF 2 verhindert Brandausbreitung auf das Obergeschoß und Nebenräume, </a:t>
            </a:r>
          </a:p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Wasserentnahmestelle Überflurhydrant </a:t>
            </a:r>
            <a:r>
              <a:rPr lang="de-DE" altLang="de-DE" b="1" i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Wienrstraße</a:t>
            </a:r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18 ca. 140 m entfernt. </a:t>
            </a:r>
          </a:p>
          <a:p>
            <a:pPr eaLnBrk="1" hangingPunct="1"/>
            <a:endParaRPr lang="de-DE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MTF errichtet Einsatzleitung bei Haus Wienstraße 8, stellt Einvernehmen mit Polizei und Rettung her, errichtet Atemschutzsammelplatz bei Haus Wienerstraße 10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381000" y="1106488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395288" y="1773238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81000" y="1411288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395288" y="2205038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381000" y="3621088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81000" y="4002088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81000" y="5830888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395288" y="47244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381000" y="5068888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381000" y="5449888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4350" name="Line 15"/>
          <p:cNvSpPr>
            <a:spLocks noChangeShapeType="1"/>
          </p:cNvSpPr>
          <p:nvPr/>
        </p:nvSpPr>
        <p:spPr bwMode="auto">
          <a:xfrm>
            <a:off x="395288" y="2924175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4351" name="Line 16"/>
          <p:cNvSpPr>
            <a:spLocks noChangeShapeType="1"/>
          </p:cNvSpPr>
          <p:nvPr/>
        </p:nvSpPr>
        <p:spPr bwMode="auto">
          <a:xfrm>
            <a:off x="381000" y="3240088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4353" name="Line 11"/>
          <p:cNvSpPr>
            <a:spLocks noChangeShapeType="1"/>
          </p:cNvSpPr>
          <p:nvPr/>
        </p:nvSpPr>
        <p:spPr bwMode="auto">
          <a:xfrm>
            <a:off x="395288" y="4365625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50B44E1-21F3-4429-9B01-F938E6031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12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B39A1E04-A80D-4A80-B5E3-3A395F8D4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96752"/>
            <a:ext cx="8915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4. </a:t>
            </a:r>
            <a:r>
              <a:rPr lang="de-DE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VERSORGUNG</a:t>
            </a:r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/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/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5. </a:t>
            </a:r>
            <a:r>
              <a:rPr lang="de-DE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VERBINDUNG </a:t>
            </a:r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de-DE" altLang="de-DE" dirty="0">
              <a:cs typeface="Times New Roman" panose="02020603050405020304" pitchFamily="18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E90E91A-3975-4BD2-B429-6E294FF62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06352"/>
            <a:ext cx="8534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Atemschutzsammelplatz bei Haus Wienerstraße 10 </a:t>
            </a:r>
          </a:p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Verpflegung und Betriebsmittel über EL im MTF A-Dorf bei Haus Wienstraße 8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0FE03987-4EE2-4CF2-BB48-5FA06DCD8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74827"/>
            <a:ext cx="8534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Einsatzleitung ist MTF A-Dorf bei Haus Wienerstraße 8</a:t>
            </a:r>
          </a:p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Funkverbindung Sprechgruppe FW-ZT-Haupt</a:t>
            </a:r>
          </a:p>
          <a:p>
            <a:pPr eaLnBrk="1" hangingPunct="1"/>
            <a:endParaRPr lang="de-DE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Wiederholen !</a:t>
            </a:r>
            <a:endParaRPr lang="de-DE" altLang="de-DE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Durchführen !</a:t>
            </a:r>
            <a:endParaRPr lang="de-AT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33055086-D131-41E4-8F14-FD2C872424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5082952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4" name="Line 6">
            <a:extLst>
              <a:ext uri="{FF2B5EF4-FFF2-40B4-BE49-F238E27FC236}">
                <a16:creationId xmlns:a16="http://schemas.microsoft.com/office/drawing/2014/main" id="{684BA35E-772E-4FDC-9401-9C7F817AFD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541521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5" name="Line 7">
            <a:extLst>
              <a:ext uri="{FF2B5EF4-FFF2-40B4-BE49-F238E27FC236}">
                <a16:creationId xmlns:a16="http://schemas.microsoft.com/office/drawing/2014/main" id="{B3CA5CB9-ED21-4DE8-9C97-7B27482810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3939952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6" name="Line 9">
            <a:extLst>
              <a:ext uri="{FF2B5EF4-FFF2-40B4-BE49-F238E27FC236}">
                <a16:creationId xmlns:a16="http://schemas.microsoft.com/office/drawing/2014/main" id="{E0A041B0-EC05-40BF-9C58-81B83F2FA8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433509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7" name="Line 10">
            <a:extLst>
              <a:ext uri="{FF2B5EF4-FFF2-40B4-BE49-F238E27FC236}">
                <a16:creationId xmlns:a16="http://schemas.microsoft.com/office/drawing/2014/main" id="{5DAFB211-D409-402B-920E-823309D24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2187352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314F5C0-93D3-4A9C-8D15-EB2C4B5A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13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64090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  <p:bldP spid="1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28600" y="533400"/>
            <a:ext cx="8915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Gruppenkommandant des HLF 2 der FF A-Dorf meldet: </a:t>
            </a:r>
          </a:p>
          <a:p>
            <a:pPr eaLnBrk="1" hangingPunct="1"/>
            <a:endParaRPr lang="de-DE" altLang="de-DE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„Trotz Lösch- und Sicherungsmaßnahmen hat das Feuer auf das 1. Obergeschoss übergegriffen.“</a:t>
            </a:r>
          </a:p>
          <a:p>
            <a:pPr eaLnBrk="1" hangingPunct="1"/>
            <a:endParaRPr lang="de-DE" altLang="de-DE" b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7) Sie führen eine neuerliche Lagefeststellung durch und fassen folgenden Entschluss: </a:t>
            </a:r>
          </a:p>
          <a:p>
            <a:pPr eaLnBrk="1" hangingPunct="1"/>
            <a:endParaRPr lang="de-DE" altLang="de-DE" b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12B6602-1D4F-4D94-86E3-5DCC59A80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14</a:t>
            </a:fld>
            <a:endParaRPr lang="de-AT" alt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79388" y="1452563"/>
            <a:ext cx="89154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AT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Einsatz eines Hydroschildes </a:t>
            </a:r>
          </a:p>
          <a:p>
            <a:pPr eaLnBrk="1" hangingPunct="1"/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Anforderung des </a:t>
            </a:r>
            <a:r>
              <a:rPr lang="de-DE" altLang="de-DE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AFKDTen</a:t>
            </a:r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zur Übergabe der 	Einsatzleitung</a:t>
            </a:r>
          </a:p>
          <a:p>
            <a:pPr eaLnBrk="1" hangingPunct="1"/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Einsatz der inzwischen eingetroffenen FF C-Markt</a:t>
            </a:r>
          </a:p>
          <a:p>
            <a:pPr eaLnBrk="1" hangingPunct="1"/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Alarmierung von mind. 2 Drehleitern zwecks 	Brandbekämpfung von oben</a:t>
            </a:r>
          </a:p>
          <a:p>
            <a:pPr eaLnBrk="1" hangingPunct="1"/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Befehl „Alle Mann zurück!“</a:t>
            </a:r>
          </a:p>
          <a:p>
            <a:pPr eaLnBrk="1" hangingPunct="1"/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Einsatz von ATS-Trupps zur Brandbekämpfung des 1. 	Stock und Nebenräume</a:t>
            </a:r>
          </a:p>
          <a:p>
            <a:pPr eaLnBrk="1" hangingPunct="1"/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Kombinierter Löschangriff mit Schaum und Pulver</a:t>
            </a:r>
          </a:p>
          <a:p>
            <a:pPr eaLnBrk="1" hangingPunct="1"/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Weitere Kräfte alarmieren lassen</a:t>
            </a:r>
          </a:p>
          <a:p>
            <a:pPr eaLnBrk="1" hangingPunct="1"/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Abschnittsalarm über BAZ auslösen lassen</a:t>
            </a:r>
          </a:p>
          <a:p>
            <a:pPr eaLnBrk="1" hangingPunct="1"/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Alarmierung einer Feuerwehr mit Wärmebildkamera</a:t>
            </a:r>
          </a:p>
          <a:p>
            <a:pPr eaLnBrk="1" hangingPunct="1"/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Holzschuppen mit Leichtschaum fluten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84213" y="1499914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85800" y="480119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85800" y="1911077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85800" y="2564904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685800" y="2926854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685800" y="3700264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>
            <a:off x="685800" y="4077072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611188" y="2492896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685800" y="5157192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7420" name="Rectangle 14"/>
          <p:cNvSpPr>
            <a:spLocks noChangeArrowheads="1"/>
          </p:cNvSpPr>
          <p:nvPr/>
        </p:nvSpPr>
        <p:spPr bwMode="auto">
          <a:xfrm>
            <a:off x="685800" y="5550892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7421" name="Rectangle 16"/>
          <p:cNvSpPr>
            <a:spLocks noChangeArrowheads="1"/>
          </p:cNvSpPr>
          <p:nvPr/>
        </p:nvSpPr>
        <p:spPr bwMode="auto">
          <a:xfrm>
            <a:off x="685800" y="5927129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609600" y="4005064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468313" y="188913"/>
            <a:ext cx="86407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Kreuzen Sie aus den folgenden Möglichkeiten jene 2 Maßnahmen an, die Sie als Einsatzleiter zuerst anordnen müssen</a:t>
            </a:r>
            <a:r>
              <a:rPr lang="de-AT" altLang="de-D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548CE2CF-30EB-417A-AEC8-683B0F0E4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630932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6AF1F5-DE4B-410D-AD69-94B65EE86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15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 autoUpdateAnimBg="0"/>
      <p:bldP spid="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28600" y="533400"/>
            <a:ext cx="8915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8) </a:t>
            </a:r>
            <a:r>
              <a:rPr lang="de-AT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Welche Maßnahmen sind unmittelbar nach dem Einrücken in das Feuerwehrhaus </a:t>
            </a:r>
          </a:p>
          <a:p>
            <a:pPr eaLnBrk="1" hangingPunct="1"/>
            <a:r>
              <a:rPr lang="de-AT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zu setzen? Führen Sie mindestens 2 Antworten an:</a:t>
            </a:r>
            <a:endParaRPr lang="de-DE" altLang="de-DE" b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04800" y="1981200"/>
            <a:ext cx="85344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 eaLnBrk="1" hangingPunct="1"/>
            <a:r>
              <a:rPr lang="de-DE" altLang="de-DE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Einrückmeldung absetzen</a:t>
            </a:r>
            <a:b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de-DE" altLang="de-DE" b="1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- Einsatzbereitschaft herstellen</a:t>
            </a:r>
            <a:b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de-DE" altLang="de-DE" b="1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- Hygienemaßnahmen</a:t>
            </a:r>
          </a:p>
          <a:p>
            <a:pPr eaLnBrk="1" hangingPunct="1"/>
            <a:endParaRPr lang="de-DE" altLang="de-DE" b="1" i="1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- Einsatznachbesprechung</a:t>
            </a:r>
            <a:endParaRPr lang="de-AT" altLang="de-DE" b="1" i="1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762000" y="23622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762000" y="31242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762000" y="38100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8440" name="Line 6"/>
          <p:cNvSpPr>
            <a:spLocks noChangeShapeType="1"/>
          </p:cNvSpPr>
          <p:nvPr/>
        </p:nvSpPr>
        <p:spPr bwMode="auto">
          <a:xfrm>
            <a:off x="755650" y="4581525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92084B3-2775-4E0A-B26A-2C5D1F905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16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908050"/>
            <a:ext cx="9144000" cy="515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5354" bIns="0">
            <a:spAutoFit/>
          </a:bodyPr>
          <a:lstStyle>
            <a:lvl1pPr eaLnBrk="0" hangingPunct="0"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AT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		Aufgabe B Technischer Einsatz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altLang="de-DE" b="1" dirty="0">
              <a:cs typeface="Times New Roman" panose="02020603050405020304" pitchFamily="18" charset="0"/>
            </a:endParaRPr>
          </a:p>
          <a:p>
            <a:endParaRPr lang="de-DE" altLang="de-DE" sz="2000" dirty="0">
              <a:cs typeface="Times New Roman" panose="02020603050405020304" pitchFamily="18" charset="0"/>
            </a:endParaRPr>
          </a:p>
          <a:p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Sie sind Mitglied der Feuerwehr „A-Dorf“ und als Zugskommandant eingeteilt.</a:t>
            </a:r>
          </a:p>
          <a:p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Ihre Feuerwehr ist mit folgenden, die den Baurichtlinien des ÖBFV/NÖLFV entsprechen, Fahrzeugen ausgerüstet:</a:t>
            </a:r>
          </a:p>
          <a:p>
            <a:pPr lvl="2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1 HLF 3</a:t>
            </a:r>
          </a:p>
          <a:p>
            <a:pPr lvl="2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1 MTF</a:t>
            </a:r>
          </a:p>
          <a:p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Weiters sind in unmittelbarer Nähe weitere der Baurichtlinie entsprechend ausgerüstete Einsatzfahrzeuge stationiert:</a:t>
            </a:r>
          </a:p>
          <a:p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FF B – Markt: 	1 WLF-K</a:t>
            </a:r>
          </a:p>
          <a:p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		1 HLF 2</a:t>
            </a:r>
          </a:p>
          <a:p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FF C – Dorf: 		1 HLF 2</a:t>
            </a:r>
          </a:p>
          <a:p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		1 VRF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ADACA66-D473-4887-9832-55F5765FE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17</a:t>
            </a:fld>
            <a:endParaRPr lang="de-AT" alt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E3FFF78-749F-4EF4-8B27-E0EEA33E4582}"/>
              </a:ext>
            </a:extLst>
          </p:cNvPr>
          <p:cNvSpPr txBox="1"/>
          <p:nvPr/>
        </p:nvSpPr>
        <p:spPr>
          <a:xfrm>
            <a:off x="7668344" y="26064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/>
              <a:t>Bsp</a:t>
            </a:r>
            <a:r>
              <a:rPr lang="de-AT" dirty="0"/>
              <a:t> 11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Am </a:t>
            </a:r>
            <a:r>
              <a:rPr lang="de-DE" altLang="de-DE" dirty="0" err="1">
                <a:latin typeface="Arial" panose="020B0604020202020204" pitchFamily="34" charset="0"/>
                <a:cs typeface="Times New Roman" panose="02020603050405020304" pitchFamily="18" charset="0"/>
              </a:rPr>
              <a:t>Bewerbstag</a:t>
            </a:r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 werden die oben angeführten Feuerwehren durch eine Bezirksalarmzentrale um 20.50 Uhr zu einem Verkehrsunfall mit Menschenrettung in der Hauptstraße 51 alarmiert. </a:t>
            </a:r>
          </a:p>
          <a:p>
            <a:pPr eaLnBrk="1" hangingPunct="1"/>
            <a:endParaRPr lang="de-DE" altLang="de-DE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Als Sie im Feuerwehrhaus eintreffen sind bereits einige Mitglieder Ihrer Feuerwehr anwesend. Insgesamt treffen 17 Mitglieder aufgrund der Alarmierung ein. </a:t>
            </a:r>
          </a:p>
          <a:p>
            <a:pPr eaLnBrk="1" hangingPunct="1"/>
            <a:endParaRPr lang="de-DE" altLang="de-DE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Aufgrund Ihrer Funktion sind Sie bei diesem Einsatz Einsatzleiter. </a:t>
            </a:r>
          </a:p>
          <a:p>
            <a:pPr eaLnBrk="1" hangingPunct="1"/>
            <a:endParaRPr lang="de-DE" altLang="de-DE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Um 20.57 Uhr rückt die Feuerwehr mit allen Fahrzeugen zum Einsatz aus.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517F83C-7EA6-4A22-9080-1BDEDB2E5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18</a:t>
            </a:fld>
            <a:endParaRPr lang="de-AT" altLang="de-D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44624"/>
            <a:ext cx="91440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de-AT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Kreuzen Sie 3 Maßnahmen bzw. Anordnungen an, die Sie vor oder auf der Fahrt zum ca. 2,7 km entfernten Einsatzort treffen können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de-DE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Festlegung der Wirk- und Sicherheitszone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Entwicklungs- und Angriffsbefehl erteilen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Bereitstellungsräume für die Reservekräfte 	festlegen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Mannschaft auf den Einsatz vorbereiten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Ausrückmeldung an die BAZ absetzen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Wasserrechtsbehörde verständigen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Mannschaft auf die Einsatzfahrzeuge zu- und 	aufteilen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Pressedienst des BFK verständigen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Einsatzsofortmeldung absetzen lassen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Verpflegung und Betriebsmittel organisieren lassen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57200" y="126841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68313" y="211608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57200" y="2924944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457200" y="3378969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457200" y="3769494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468313" y="4221932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395288" y="3285307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1515" name="Rectangle 15"/>
          <p:cNvSpPr>
            <a:spLocks noChangeArrowheads="1"/>
          </p:cNvSpPr>
          <p:nvPr/>
        </p:nvSpPr>
        <p:spPr bwMode="auto">
          <a:xfrm>
            <a:off x="468313" y="168404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395288" y="2852936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1521" name="Rectangle 9"/>
          <p:cNvSpPr>
            <a:spLocks noChangeArrowheads="1"/>
          </p:cNvSpPr>
          <p:nvPr/>
        </p:nvSpPr>
        <p:spPr bwMode="auto">
          <a:xfrm>
            <a:off x="468313" y="5043512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522" name="Rectangle 9"/>
          <p:cNvSpPr>
            <a:spLocks noChangeArrowheads="1"/>
          </p:cNvSpPr>
          <p:nvPr/>
        </p:nvSpPr>
        <p:spPr bwMode="auto">
          <a:xfrm>
            <a:off x="468313" y="5446166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523" name="Rectangle 9"/>
          <p:cNvSpPr>
            <a:spLocks noChangeArrowheads="1"/>
          </p:cNvSpPr>
          <p:nvPr/>
        </p:nvSpPr>
        <p:spPr bwMode="auto">
          <a:xfrm>
            <a:off x="468313" y="5932512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95288" y="414908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7E41371-5358-4278-A186-86A21D7C9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19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 autoUpdateAnimBg="0"/>
      <p:bldP spid="21516" grpId="0" autoUpdateAnimBg="0"/>
      <p:bldP spid="2151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908720"/>
            <a:ext cx="9144000" cy="595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5354" bIns="0">
            <a:spAutoFit/>
          </a:bodyPr>
          <a:lstStyle>
            <a:lvl1pPr eaLnBrk="0" hangingPunct="0"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		Aufgabe A Brandeinsatz</a:t>
            </a:r>
            <a:endParaRPr lang="de-DE" altLang="de-DE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20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Sie sind Mitglied der Feuerwehr „A-Dorf“ und als Zugskommandant eingeteilt. </a:t>
            </a:r>
          </a:p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Ihre Feuerwehr ist mit folgenden, die den Baurichtlinien des ÖBFV/NÖLFV entsprechen, 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Fahrzeugen ausgerüstet: </a:t>
            </a:r>
          </a:p>
          <a:p>
            <a:pPr lvl="3" eaLnBrk="1" hangingPunct="1"/>
            <a:r>
              <a:rPr lang="de-DE" altLang="de-DE" dirty="0">
                <a:latin typeface="Arial" panose="020B0604020202020204" pitchFamily="34" charset="0"/>
              </a:rPr>
              <a:t>1 HLF 2 </a:t>
            </a:r>
          </a:p>
          <a:p>
            <a:pPr lvl="3" eaLnBrk="1" hangingPunct="1"/>
            <a:r>
              <a:rPr lang="de-DE" altLang="de-DE" dirty="0">
                <a:latin typeface="Arial" panose="020B0604020202020204" pitchFamily="34" charset="0"/>
              </a:rPr>
              <a:t>1 MTF 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Weiters sind in unmittelbarer Nähe weitere den Baurichtlinien entsprechend ausgerüstete Einsatzfahrzeuge stationiert: 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FF B – Markt: 	1 HLF 2 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			1 HLF 1 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FF C – Dorf: 		1 HLF 1 </a:t>
            </a:r>
          </a:p>
          <a:p>
            <a:pPr eaLnBrk="1" hangingPunct="1"/>
            <a:endParaRPr lang="de-AT" altLang="de-DE" dirty="0">
              <a:latin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42B6602-9213-435F-B310-DC65A881C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2</a:t>
            </a:fld>
            <a:endParaRPr lang="de-AT" alt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FC19DB4-54D5-4686-A1C8-34C90B84B68C}"/>
              </a:ext>
            </a:extLst>
          </p:cNvPr>
          <p:cNvSpPr txBox="1"/>
          <p:nvPr/>
        </p:nvSpPr>
        <p:spPr>
          <a:xfrm>
            <a:off x="7668344" y="26064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/>
              <a:t>Bsp</a:t>
            </a:r>
            <a:r>
              <a:rPr lang="de-AT" dirty="0"/>
              <a:t> 11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7" name="Rectangle 10"/>
          <p:cNvSpPr>
            <a:spLocks noChangeArrowheads="1"/>
          </p:cNvSpPr>
          <p:nvPr/>
        </p:nvSpPr>
        <p:spPr bwMode="auto">
          <a:xfrm>
            <a:off x="468313" y="537296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115888"/>
            <a:ext cx="91440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de-AT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Was ist Ihre </a:t>
            </a:r>
            <a:r>
              <a:rPr lang="de-AT" altLang="de-DE" b="1" u="sng" dirty="0">
                <a:latin typeface="Arial" panose="020B0604020202020204" pitchFamily="34" charset="0"/>
                <a:cs typeface="Times New Roman" panose="02020603050405020304" pitchFamily="18" charset="0"/>
              </a:rPr>
              <a:t>erste</a:t>
            </a:r>
            <a:r>
              <a:rPr lang="de-AT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 Tätigkeit als Einsatzleiter nach dem Eintreffen am Einsatzort?</a:t>
            </a:r>
            <a:endParaRPr lang="de-DE" altLang="de-DE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Errichten der Einsatzleitstelle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Lagefeststellung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Einsatzbefehl an FF B-Markt geben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Sicherstellung der Personalien der Unfallbeteiligten 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Lageführung und Einsatzdokumentation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Umleitungsmöglichkeit für den Straßenverkehr erkunden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Umsetzung des Entschlusses und des Planes der 	Durchführung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Erkundung einer Umleitungsmöglichkeit des 	Straßenverkehrs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Formular „technische Hilfeleistung“ ausfüllen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Umsetzung der eigenen Absicht anordnen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57200" y="132556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57200" y="170656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57200" y="206084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68313" y="242088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468313" y="278092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468313" y="314096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468313" y="3573016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395288" y="16288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2543" name="Rectangle 7"/>
          <p:cNvSpPr>
            <a:spLocks noChangeArrowheads="1"/>
          </p:cNvSpPr>
          <p:nvPr/>
        </p:nvSpPr>
        <p:spPr bwMode="auto">
          <a:xfrm>
            <a:off x="468313" y="427632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2545" name="Rectangle 10"/>
          <p:cNvSpPr>
            <a:spLocks noChangeArrowheads="1"/>
          </p:cNvSpPr>
          <p:nvPr/>
        </p:nvSpPr>
        <p:spPr bwMode="auto">
          <a:xfrm>
            <a:off x="468313" y="494116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697F6F4-DDBB-4F57-B73F-B1E1E7649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20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28600" y="226377"/>
            <a:ext cx="89154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28675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36663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4465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u="sng" dirty="0">
                <a:latin typeface="Arial" panose="020B0604020202020204" pitchFamily="34" charset="0"/>
                <a:cs typeface="Times New Roman" panose="02020603050405020304" pitchFamily="18" charset="0"/>
              </a:rPr>
              <a:t>Sie haben folgende </a:t>
            </a:r>
            <a:r>
              <a:rPr lang="de-DE" altLang="de-DE" b="1" u="sng" dirty="0">
                <a:latin typeface="Arial" panose="020B0604020202020204" pitchFamily="34" charset="0"/>
                <a:cs typeface="Times New Roman" panose="02020603050405020304" pitchFamily="18" charset="0"/>
              </a:rPr>
              <a:t>Lage</a:t>
            </a:r>
            <a:r>
              <a:rPr lang="de-DE" altLang="de-DE" u="sng" dirty="0">
                <a:latin typeface="Arial" panose="020B0604020202020204" pitchFamily="34" charset="0"/>
                <a:cs typeface="Times New Roman" panose="02020603050405020304" pitchFamily="18" charset="0"/>
              </a:rPr>
              <a:t> festgestellt: </a:t>
            </a:r>
          </a:p>
          <a:p>
            <a:pPr eaLnBrk="1" hangingPunct="1"/>
            <a:endParaRPr lang="de-DE" altLang="de-DE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Information durch Bezirksalarmzentrale: FF B-Markt und C-Dorf ausgerückt. 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Verkehrsunfall mit 2 PKW 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Polizei und Rettung vor Ort </a:t>
            </a:r>
          </a:p>
          <a:p>
            <a:pPr eaLnBrk="1" hangingPunct="1"/>
            <a:endParaRPr lang="de-DE" altLang="de-DE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Rechter PKW: </a:t>
            </a:r>
          </a:p>
          <a:p>
            <a:pPr lvl="1"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- Fahrer: nicht im Fahrzeug, Platzwunde am Kopf, ansprechbar, geschockt </a:t>
            </a:r>
          </a:p>
          <a:p>
            <a:pPr lvl="1"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- Betriebsmittel tropfen auf die Straße </a:t>
            </a:r>
          </a:p>
          <a:p>
            <a:pPr eaLnBrk="1" hangingPunct="1"/>
            <a:endParaRPr lang="de-DE" altLang="de-DE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Linker PKW (Kombi): </a:t>
            </a:r>
          </a:p>
          <a:p>
            <a:pPr lvl="1"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- Fahrer: im Fahrzeug eingeklemmt, Schnittverletzungen, ansprechbar </a:t>
            </a:r>
          </a:p>
          <a:p>
            <a:pPr lvl="1"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- Betriebsmittel laufen aus 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Beide Fahrzeuge nicht fahrbereit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CCEEDA5-DECB-4B54-B573-57D8C57E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21</a:t>
            </a:fld>
            <a:endParaRPr lang="de-AT" altLang="de-DE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433513" y="1162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00125" y="74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1614488" y="1214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1566863" y="1176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64777DB-43F6-4120-8968-26CE2849C0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108504" cy="6408680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C0BC6B5-6E49-455F-8CFD-EAB578C2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22</a:t>
            </a:fld>
            <a:endParaRPr lang="de-AT" altLang="de-DE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07950" y="44450"/>
            <a:ext cx="89154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Stellen Sie fest, worin die </a:t>
            </a:r>
            <a:r>
              <a:rPr lang="de-AT" alt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größte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 Gefahr nach Ihrer Erkundung liegt?</a:t>
            </a:r>
            <a:endParaRPr lang="de-DE" alt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PKW droht zu explodieren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Rettung ist noch nicht vor Ort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Verletzungsrisiko der Einsatzkräfte bei der 	Menschenrettung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Zustand der eingeklemmten und verletzten Personen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Ausbreitungsgefahr durch Folgeunfälle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Verunreinigung des Kanalsystems durch austretende 	Betriebsmittel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Behinderung bei der Menschenrettung durch 	Schaulustige 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Rutschgefahr durch einsetzenden Regen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65150" y="893019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65150" y="1307356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65150" y="170080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565150" y="234888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565150" y="278092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4585" name="Rectangle 10"/>
          <p:cNvSpPr>
            <a:spLocks noChangeArrowheads="1"/>
          </p:cNvSpPr>
          <p:nvPr/>
        </p:nvSpPr>
        <p:spPr bwMode="auto">
          <a:xfrm>
            <a:off x="563563" y="314096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4598" name="Rectangle 7"/>
          <p:cNvSpPr>
            <a:spLocks noChangeArrowheads="1"/>
          </p:cNvSpPr>
          <p:nvPr/>
        </p:nvSpPr>
        <p:spPr bwMode="auto">
          <a:xfrm>
            <a:off x="541338" y="386104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4599" name="Rectangle 10"/>
          <p:cNvSpPr>
            <a:spLocks noChangeArrowheads="1"/>
          </p:cNvSpPr>
          <p:nvPr/>
        </p:nvSpPr>
        <p:spPr bwMode="auto">
          <a:xfrm>
            <a:off x="539750" y="458112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22784" y="2276872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F8FCD44-ED10-4A7D-B5EC-9D72B93CA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23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07950" y="44450"/>
            <a:ext cx="89154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de-AT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Sie entschließen sich, folgende Maßnahmen zu setzen: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Einsatz der Feuerwehr </a:t>
            </a: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	(wozu?)</a:t>
            </a:r>
          </a:p>
          <a:p>
            <a:pPr eaLnBrk="1" hangingPunct="1"/>
            <a:endParaRPr lang="de-AT" altLang="de-DE" dirty="0">
              <a:latin typeface="Arial" panose="020B060402020202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Versicherungsvertreter verständigen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Kranfirma mit der Bergung der Fahrzeuge beauftragen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Rettung/Betreuung der Personen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Einvernehmen mit der Exekutive und Rettung herstellen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Verkehrssachverständigen über BAZ alarmieren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Auffangen und Binden der Flüssigkeiten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Einsatzleitung bei Hauptstraße Nr. 54 errichten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Umleitungsmöglichkeit für den Straßenverkehr erkunden</a:t>
            </a: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Einsatz zusätzlicher Feuerwehren</a:t>
            </a: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FF B-Markt (wozu?)	</a:t>
            </a: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FF C-Dorf (wozu?)</a:t>
            </a: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39750" y="47625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557683" y="200337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565150" y="234888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565150" y="306896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565150" y="34290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5611" name="Rectangle 21"/>
          <p:cNvSpPr>
            <a:spLocks noChangeArrowheads="1"/>
          </p:cNvSpPr>
          <p:nvPr/>
        </p:nvSpPr>
        <p:spPr bwMode="auto">
          <a:xfrm>
            <a:off x="565150" y="269969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5612" name="Rectangle 23"/>
          <p:cNvSpPr>
            <a:spLocks noChangeArrowheads="1"/>
          </p:cNvSpPr>
          <p:nvPr/>
        </p:nvSpPr>
        <p:spPr bwMode="auto">
          <a:xfrm>
            <a:off x="565150" y="414908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5613" name="Rectangle 28"/>
          <p:cNvSpPr>
            <a:spLocks noChangeArrowheads="1"/>
          </p:cNvSpPr>
          <p:nvPr/>
        </p:nvSpPr>
        <p:spPr bwMode="auto">
          <a:xfrm>
            <a:off x="565150" y="378904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5614" name="Rectangle 30"/>
          <p:cNvSpPr>
            <a:spLocks noChangeArrowheads="1"/>
          </p:cNvSpPr>
          <p:nvPr/>
        </p:nvSpPr>
        <p:spPr bwMode="auto">
          <a:xfrm>
            <a:off x="565150" y="1581622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468313" y="404813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488950" y="261176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468313" y="3356992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5625" name="Line 3"/>
          <p:cNvSpPr>
            <a:spLocks noChangeShapeType="1"/>
          </p:cNvSpPr>
          <p:nvPr/>
        </p:nvSpPr>
        <p:spPr bwMode="auto">
          <a:xfrm>
            <a:off x="4356100" y="765175"/>
            <a:ext cx="2667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5626" name="Line 3"/>
          <p:cNvSpPr>
            <a:spLocks noChangeShapeType="1"/>
          </p:cNvSpPr>
          <p:nvPr/>
        </p:nvSpPr>
        <p:spPr bwMode="auto">
          <a:xfrm>
            <a:off x="3132138" y="1196975"/>
            <a:ext cx="5400675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5627" name="Line 3"/>
          <p:cNvSpPr>
            <a:spLocks noChangeShapeType="1"/>
          </p:cNvSpPr>
          <p:nvPr/>
        </p:nvSpPr>
        <p:spPr bwMode="auto">
          <a:xfrm>
            <a:off x="3132138" y="1557338"/>
            <a:ext cx="5400675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468313" y="2323728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5628" name="Rectangle 23"/>
          <p:cNvSpPr>
            <a:spLocks noChangeArrowheads="1"/>
          </p:cNvSpPr>
          <p:nvPr/>
        </p:nvSpPr>
        <p:spPr bwMode="auto">
          <a:xfrm>
            <a:off x="539750" y="456436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60" name="Text Box 36"/>
          <p:cNvSpPr txBox="1">
            <a:spLocks noChangeArrowheads="1"/>
          </p:cNvSpPr>
          <p:nvPr/>
        </p:nvSpPr>
        <p:spPr bwMode="auto">
          <a:xfrm>
            <a:off x="468313" y="3717032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5629" name="Line 3"/>
          <p:cNvSpPr>
            <a:spLocks noChangeShapeType="1"/>
          </p:cNvSpPr>
          <p:nvPr/>
        </p:nvSpPr>
        <p:spPr bwMode="auto">
          <a:xfrm>
            <a:off x="3743325" y="5949280"/>
            <a:ext cx="5400675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284663" y="379413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A-Dorf</a:t>
            </a:r>
            <a:endParaRPr lang="de-DE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132138" y="836613"/>
            <a:ext cx="60118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sz="2000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Absichern, Brandschutz, Menschenrettung, Verletztenbetreuung, Beleuchtung aufbauen</a:t>
            </a:r>
            <a:endParaRPr lang="de-DE" altLang="de-DE" sz="2000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708400" y="5552405"/>
            <a:ext cx="5364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sz="2000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2. RG in Reserve</a:t>
            </a:r>
            <a:endParaRPr lang="de-DE" altLang="de-DE" sz="2000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4AA1C0D6-53EF-4CC5-A8D6-661A7D3C4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450912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Line 3">
            <a:extLst>
              <a:ext uri="{FF2B5EF4-FFF2-40B4-BE49-F238E27FC236}">
                <a16:creationId xmlns:a16="http://schemas.microsoft.com/office/drawing/2014/main" id="{F07DBB2F-E97F-4A7E-97A0-6B1A83D174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9912" y="5157192"/>
            <a:ext cx="5400675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023CDD76-B981-4ECA-B2D4-68F9CE5CF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904" y="4797152"/>
            <a:ext cx="53641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Binden Flüssigkeiten, Fahrzeugbergung, Freimachen Verkehrswege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1E09A06-E1D8-48F8-9150-0CE72E78C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24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6" grpId="0" autoUpdateAnimBg="0"/>
      <p:bldP spid="26636" grpId="0" autoUpdateAnimBg="0"/>
      <p:bldP spid="26659" grpId="0" autoUpdateAnimBg="0"/>
      <p:bldP spid="26635" grpId="0" autoUpdateAnimBg="0"/>
      <p:bldP spid="26660" grpId="0" autoUpdateAnimBg="0"/>
      <p:bldP spid="28676" grpId="0" autoUpdateAnimBg="0"/>
      <p:bldP spid="2" grpId="0" autoUpdateAnimBg="0"/>
      <p:bldP spid="4" grpId="0" autoUpdateAnimBg="0"/>
      <p:bldP spid="28" grpId="0" autoUpdateAnimBg="0"/>
      <p:bldP spid="3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"/>
          <p:cNvSpPr>
            <a:spLocks noChangeArrowheads="1"/>
          </p:cNvSpPr>
          <p:nvPr/>
        </p:nvSpPr>
        <p:spPr bwMode="auto">
          <a:xfrm>
            <a:off x="685800" y="182721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27" name="Rectangle 11"/>
          <p:cNvSpPr>
            <a:spLocks noChangeArrowheads="1"/>
          </p:cNvSpPr>
          <p:nvPr/>
        </p:nvSpPr>
        <p:spPr bwMode="auto">
          <a:xfrm>
            <a:off x="685800" y="220503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28" name="Rectangle 12"/>
          <p:cNvSpPr>
            <a:spLocks noChangeArrowheads="1"/>
          </p:cNvSpPr>
          <p:nvPr/>
        </p:nvSpPr>
        <p:spPr bwMode="auto">
          <a:xfrm>
            <a:off x="685800" y="263683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32" name="Rectangle 16"/>
          <p:cNvSpPr>
            <a:spLocks noChangeArrowheads="1"/>
          </p:cNvSpPr>
          <p:nvPr/>
        </p:nvSpPr>
        <p:spPr bwMode="auto">
          <a:xfrm>
            <a:off x="228600" y="620713"/>
            <a:ext cx="859155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de-AT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Zur Umsetzung Ihres Entschlusses geben Sie als Einsatzleiter:</a:t>
            </a:r>
            <a:endParaRPr lang="de-DE" altLang="de-DE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einen Befehl</a:t>
            </a: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einen Auftrag</a:t>
            </a: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 Einsatzsofortmeldung</a:t>
            </a: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einen Einsatzbericht</a:t>
            </a: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 Weisung</a:t>
            </a: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 Einsatzmeldung</a:t>
            </a: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 Dienstanweisung</a:t>
            </a: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 Einsatzgespräch</a:t>
            </a: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einen Einsatzbescheid</a:t>
            </a: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eine Einsatzbesprechung</a:t>
            </a:r>
          </a:p>
        </p:txBody>
      </p:sp>
      <p:sp>
        <p:nvSpPr>
          <p:cNvPr id="26633" name="Rectangle 17"/>
          <p:cNvSpPr>
            <a:spLocks noChangeArrowheads="1"/>
          </p:cNvSpPr>
          <p:nvPr/>
        </p:nvSpPr>
        <p:spPr bwMode="auto">
          <a:xfrm>
            <a:off x="685800" y="182721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34" name="Rectangle 18"/>
          <p:cNvSpPr>
            <a:spLocks noChangeArrowheads="1"/>
          </p:cNvSpPr>
          <p:nvPr/>
        </p:nvSpPr>
        <p:spPr bwMode="auto">
          <a:xfrm>
            <a:off x="685800" y="220503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35" name="Rectangle 19"/>
          <p:cNvSpPr>
            <a:spLocks noChangeArrowheads="1"/>
          </p:cNvSpPr>
          <p:nvPr/>
        </p:nvSpPr>
        <p:spPr bwMode="auto">
          <a:xfrm>
            <a:off x="684213" y="306863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36" name="Rectangle 20"/>
          <p:cNvSpPr>
            <a:spLocks noChangeArrowheads="1"/>
          </p:cNvSpPr>
          <p:nvPr/>
        </p:nvSpPr>
        <p:spPr bwMode="auto">
          <a:xfrm>
            <a:off x="685800" y="263683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37" name="Rectangle 21"/>
          <p:cNvSpPr>
            <a:spLocks noChangeArrowheads="1"/>
          </p:cNvSpPr>
          <p:nvPr/>
        </p:nvSpPr>
        <p:spPr bwMode="auto">
          <a:xfrm>
            <a:off x="684213" y="39370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40" name="Rectangle 25"/>
          <p:cNvSpPr>
            <a:spLocks noChangeArrowheads="1"/>
          </p:cNvSpPr>
          <p:nvPr/>
        </p:nvSpPr>
        <p:spPr bwMode="auto">
          <a:xfrm>
            <a:off x="684213" y="350520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611188" y="17780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685800" y="434816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47" name="Rectangle 19"/>
          <p:cNvSpPr>
            <a:spLocks noChangeArrowheads="1"/>
          </p:cNvSpPr>
          <p:nvPr/>
        </p:nvSpPr>
        <p:spPr bwMode="auto">
          <a:xfrm>
            <a:off x="684213" y="477996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48" name="Rectangle 20"/>
          <p:cNvSpPr>
            <a:spLocks noChangeArrowheads="1"/>
          </p:cNvSpPr>
          <p:nvPr/>
        </p:nvSpPr>
        <p:spPr bwMode="auto">
          <a:xfrm>
            <a:off x="685800" y="434816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49" name="Rectangle 21"/>
          <p:cNvSpPr>
            <a:spLocks noChangeArrowheads="1"/>
          </p:cNvSpPr>
          <p:nvPr/>
        </p:nvSpPr>
        <p:spPr bwMode="auto">
          <a:xfrm>
            <a:off x="684213" y="564832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50" name="Rectangle 25"/>
          <p:cNvSpPr>
            <a:spLocks noChangeArrowheads="1"/>
          </p:cNvSpPr>
          <p:nvPr/>
        </p:nvSpPr>
        <p:spPr bwMode="auto">
          <a:xfrm>
            <a:off x="684213" y="521652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19D84F2-3291-485A-A52B-AB951C9A9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25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28600" y="304800"/>
            <a:ext cx="89154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  <a:r>
              <a:rPr lang="de-AT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Befehl an die Gruppenkommandanten der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FF A-Dorf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eaLnBrk="1" hangingPunct="1"/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br>
              <a:rPr lang="de-AT" altLang="de-DE" b="1" i="1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de-AT" altLang="de-DE" b="1" i="1" dirty="0">
                <a:latin typeface="Arial" panose="020B0604020202020204" pitchFamily="34" charset="0"/>
                <a:cs typeface="Times New Roman" panose="02020603050405020304" pitchFamily="18" charset="0"/>
              </a:rPr>
              <a:t>1. LAGE: </a:t>
            </a:r>
          </a:p>
          <a:p>
            <a:pPr eaLnBrk="1" hangingPunct="1"/>
            <a:endParaRPr lang="de-AT" altLang="de-DE" b="1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AT" altLang="de-DE" b="1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AT" altLang="de-DE" b="1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AT" altLang="de-DE" b="1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AT" altLang="de-DE" b="1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AT" altLang="de-DE" b="1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AT" altLang="de-DE" b="1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AT" altLang="de-DE" b="1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AT" altLang="de-DE" b="1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b="1" i="1" dirty="0">
                <a:latin typeface="Arial" panose="020B0604020202020204" pitchFamily="34" charset="0"/>
                <a:cs typeface="Times New Roman" panose="02020603050405020304" pitchFamily="18" charset="0"/>
              </a:rPr>
              <a:t>2. ENTSCHLUSS:</a:t>
            </a:r>
            <a:br>
              <a:rPr lang="de-AT" altLang="de-DE" b="1" i="1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de-DE" altLang="de-DE" b="1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28600" y="1412875"/>
            <a:ext cx="8534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de-AT" altLang="de-DE" b="1" i="1" u="sng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Schadenslage: </a:t>
            </a:r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Verkehrsunfall mit 2 PKW, Lenker im Kombi eingeklemmt, ansprechbar, Schnittverletzungen, </a:t>
            </a:r>
            <a:b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2. Lenker geschockt aber ansprechbar, </a:t>
            </a:r>
          </a:p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beide Fahrzeuge nicht fahrbereit, Betriebsmittel fließen aus. </a:t>
            </a:r>
            <a:endParaRPr lang="de-AT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de-AT" altLang="de-DE" b="1" i="1" u="sng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Eigene Lage: </a:t>
            </a:r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HLF 3 und MTF mit 17 Mitgliedern, FF B-Markt und C-Dorf ausgerückt, Polizei und Rettung vor Ort </a:t>
            </a:r>
            <a:endParaRPr lang="de-AT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de-AT" altLang="de-DE" b="1" i="1" u="sng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Allgemeine Lage:</a:t>
            </a:r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Einsetzende Dunkelheit 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28600" y="5157192"/>
            <a:ext cx="8915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Schonende Menschenrettung, Verletztenbetreuung, Absicherung der Einsatzstelle, Brandschutz aufbauen, Fahrzeugbergung, Freimachen der Verkehrswege, Auffangen und Binden der ausgeflossenen Betriebsmittel </a:t>
            </a:r>
            <a:endParaRPr lang="de-AT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395288" y="21336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395288" y="25654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395288" y="36449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381000" y="58674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395288" y="4365625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395288" y="6237288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7667" name="Line 10"/>
          <p:cNvSpPr>
            <a:spLocks noChangeShapeType="1"/>
          </p:cNvSpPr>
          <p:nvPr/>
        </p:nvSpPr>
        <p:spPr bwMode="auto">
          <a:xfrm>
            <a:off x="395288" y="1773238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7668" name="Line 11"/>
          <p:cNvSpPr>
            <a:spLocks noChangeShapeType="1"/>
          </p:cNvSpPr>
          <p:nvPr/>
        </p:nvSpPr>
        <p:spPr bwMode="auto">
          <a:xfrm>
            <a:off x="395288" y="2924175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E08354C-B035-4CC0-8B48-6C5AE63F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26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build="p" autoUpdateAnimBg="0"/>
      <p:bldP spid="2867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28600" y="549275"/>
            <a:ext cx="891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de-DE" altLang="de-DE" b="1">
                <a:latin typeface="Arial" panose="020B0604020202020204" pitchFamily="34" charset="0"/>
                <a:cs typeface="Times New Roman" panose="02020603050405020304" pitchFamily="18" charset="0"/>
              </a:rPr>
              <a:t>DURCHFÜHRUNG</a:t>
            </a:r>
            <a: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de-DE" altLang="de-DE">
              <a:cs typeface="Times New Roman" panose="02020603050405020304" pitchFamily="18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534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HLF 3 führt Menschenrettung durch, baut Brandschutz auf, sichert die Unfallstelle ab, baut die Beleuchtung auf </a:t>
            </a:r>
          </a:p>
          <a:p>
            <a:pPr eaLnBrk="1" hangingPunct="1"/>
            <a:endParaRPr lang="de-DE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MTF errichtet Einsatzleitung bei Hauptstraße 54, betreut den geschockten Unfalllenker, Binden und Auffangen der Betriebsmittel, Einvernehmen mit FF B-Markt für die Fahrzeugbergung herstellen 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381000" y="15240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381000" y="18288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381000" y="22098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381000" y="33528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381000" y="58674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381000" y="40386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381000" y="44196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381000" y="25908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381000" y="51816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381000" y="55626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E61C723-7B1E-48A2-8A20-528AC5FC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27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33505F73-0BC0-475C-826F-A9049C50C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96752"/>
            <a:ext cx="8915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4. </a:t>
            </a:r>
            <a:r>
              <a:rPr lang="de-DE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VERSORGUNG</a:t>
            </a:r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/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/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5. </a:t>
            </a:r>
            <a:r>
              <a:rPr lang="de-DE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VERBINDUNG </a:t>
            </a:r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de-DE" altLang="de-DE" dirty="0">
              <a:cs typeface="Times New Roman" panose="02020603050405020304" pitchFamily="18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54EDA242-A1EB-4880-ABF5-7A7D97383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06352"/>
            <a:ext cx="853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 Bedarfsfalle bei der EL im MTF A-Dorf bei Hauptstraße 54 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6149F30D-1B4F-4BFA-AEBC-13FE2B12F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74827"/>
            <a:ext cx="8534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EL ist MTF A-Dorf bei Hauptstraße 54, </a:t>
            </a:r>
            <a:b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Funkverbindung Sprechgruppe FW-ZT-Haupt</a:t>
            </a:r>
          </a:p>
          <a:p>
            <a:pPr eaLnBrk="1" hangingPunct="1"/>
            <a:endParaRPr lang="de-DE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Wiederholen !</a:t>
            </a:r>
            <a:endParaRPr lang="de-DE" altLang="de-DE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Durchführen !</a:t>
            </a:r>
            <a:endParaRPr lang="de-AT" altLang="de-DE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E9B787CB-6809-4FF4-9CFB-F4F7197EB5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5082952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4" name="Line 6">
            <a:extLst>
              <a:ext uri="{FF2B5EF4-FFF2-40B4-BE49-F238E27FC236}">
                <a16:creationId xmlns:a16="http://schemas.microsoft.com/office/drawing/2014/main" id="{99F1815C-FA42-467F-A5A7-ED939F7739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541521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5" name="Line 7">
            <a:extLst>
              <a:ext uri="{FF2B5EF4-FFF2-40B4-BE49-F238E27FC236}">
                <a16:creationId xmlns:a16="http://schemas.microsoft.com/office/drawing/2014/main" id="{2DFC1B99-B6D6-4361-A4E5-B288370E1E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3939952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6" name="Line 9">
            <a:extLst>
              <a:ext uri="{FF2B5EF4-FFF2-40B4-BE49-F238E27FC236}">
                <a16:creationId xmlns:a16="http://schemas.microsoft.com/office/drawing/2014/main" id="{771396CB-7530-4846-ACFF-CEB959ACFB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433509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7" name="Line 10">
            <a:extLst>
              <a:ext uri="{FF2B5EF4-FFF2-40B4-BE49-F238E27FC236}">
                <a16:creationId xmlns:a16="http://schemas.microsoft.com/office/drawing/2014/main" id="{B1A90A40-0F0A-4C39-A381-9F0D95087B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2187352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2DEFBF9-250E-4AA5-A9F2-E359643C0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28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14622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  <p:bldP spid="12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28600" y="981075"/>
            <a:ext cx="89154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GKDT FF B-Markt meldet Ihnen, dass sich im Staubereich ein weiterer Unfall ereignet hat. </a:t>
            </a:r>
            <a:br>
              <a:rPr lang="de-DE" altLang="de-DE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Fahrzeuglenker eingeklemmt, die Fahrzeuge sind nicht fahrbereit.</a:t>
            </a:r>
          </a:p>
          <a:p>
            <a:pPr eaLnBrk="1" hangingPunct="1"/>
            <a:endParaRPr lang="de-AT" altLang="de-DE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AT" altLang="de-DE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7) </a:t>
            </a:r>
            <a:r>
              <a:rPr lang="de-DE" altLang="de-DE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führen eine neuerliche Lagefeststellung durch und fassen folgenden Entschluss:</a:t>
            </a:r>
          </a:p>
          <a:p>
            <a:pPr eaLnBrk="1" hangingPunct="1"/>
            <a:endParaRPr lang="de-DE" altLang="de-DE" sz="2800" b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sz="2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Kreuzen Sie aus den folgenden Möglichkeiten jene 2 Maßnahmen an, die Sie als Einsatzleiter zuerst anordnen müssen:</a:t>
            </a:r>
            <a:endParaRPr lang="de-AT" altLang="de-DE" sz="28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73E39E1-40AD-4038-99BE-5EF496B36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29</a:t>
            </a:fld>
            <a:endParaRPr lang="de-AT" alt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23850" y="260350"/>
            <a:ext cx="84582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49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Am </a:t>
            </a:r>
            <a:r>
              <a:rPr lang="de-DE" altLang="de-DE" dirty="0" err="1">
                <a:latin typeface="Arial" panose="020B0604020202020204" pitchFamily="34" charset="0"/>
              </a:rPr>
              <a:t>Bewerbstag</a:t>
            </a:r>
            <a:r>
              <a:rPr lang="de-DE" altLang="de-DE" dirty="0">
                <a:latin typeface="Arial" panose="020B0604020202020204" pitchFamily="34" charset="0"/>
              </a:rPr>
              <a:t> werden alle oben angeführten Feuerwehren durch eine Bezirksalarmzentrale um 14:30 Uhr zu einem Brandeinsatz in A-Dorf, Wienerstraße 4 alarmiert. </a:t>
            </a:r>
          </a:p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Als Sie im Feuerwehrhaus eintreffen sind bereits einige Mitglieder ihrer Feuerwehr anwesend. Insgesamt treffen 15 Mitglieder aufgrund der Alarmierung ein. </a:t>
            </a:r>
          </a:p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Aufgrund Ihrer Funktion sind Sie bei diesem Einsatz Einsatzleiter. </a:t>
            </a:r>
          </a:p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Um 14:36 Uhr rückt die Feuerwehr mit allen Fahrzeugen zum Einsatz aus.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4B1DEB7-5FD5-4E68-B98A-A94BB2534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3</a:t>
            </a:fld>
            <a:endParaRPr lang="de-AT" altLang="de-DE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519113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AT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Straßenmeisterei verständigen</a:t>
            </a:r>
          </a:p>
          <a:p>
            <a:pPr eaLnBrk="1" hangingPunct="1"/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Landeschemiker anfordern</a:t>
            </a:r>
          </a:p>
          <a:p>
            <a:pPr eaLnBrk="1" hangingPunct="1"/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Nachgekommene FF C-Dorf mit diesem Einsatz 	beauftragen</a:t>
            </a:r>
          </a:p>
          <a:p>
            <a:pPr eaLnBrk="1" hangingPunct="1"/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Einsatz abbrechen, Mannschaft bei den Fahrzeugen 	sammeln lassen und Informationen an diese weitergeben</a:t>
            </a:r>
          </a:p>
          <a:p>
            <a:pPr eaLnBrk="1" hangingPunct="1"/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Bezirksfeuerwehrkommandanten alarmieren</a:t>
            </a:r>
          </a:p>
          <a:p>
            <a:pPr eaLnBrk="1" hangingPunct="1"/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Alarmierung einer weiteren Feuerwehr mit technischer 	Ausrüstung</a:t>
            </a:r>
          </a:p>
          <a:p>
            <a:pPr eaLnBrk="1" hangingPunct="1"/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Bezirksverwaltungsbehörde umgehend verständigen</a:t>
            </a:r>
          </a:p>
          <a:p>
            <a:pPr eaLnBrk="1" hangingPunct="1"/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Abschnittsalarm auslösen lassen</a:t>
            </a:r>
          </a:p>
          <a:p>
            <a:pPr eaLnBrk="1" hangingPunct="1"/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Technischen Zug des KHD anfordern und Einsatz 	übergeben</a:t>
            </a:r>
          </a:p>
          <a:p>
            <a:pPr eaLnBrk="1" hangingPunct="1"/>
            <a:r>
              <a:rPr lang="de-DE" alt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Absperrbereich auf 500m erweitern</a:t>
            </a:r>
          </a:p>
          <a:p>
            <a:pPr eaLnBrk="1" hangingPunct="1"/>
            <a:endParaRPr lang="de-AT" altLang="de-DE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533400" y="204408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533400" y="95500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533400" y="54451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533400" y="134076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533400" y="281622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533400" y="319620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468313" y="1315616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468313" y="3115816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31757" name="Rectangle 17"/>
          <p:cNvSpPr>
            <a:spLocks noChangeArrowheads="1"/>
          </p:cNvSpPr>
          <p:nvPr/>
        </p:nvSpPr>
        <p:spPr bwMode="auto">
          <a:xfrm>
            <a:off x="533400" y="386104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1759" name="Rectangle 17"/>
          <p:cNvSpPr>
            <a:spLocks noChangeArrowheads="1"/>
          </p:cNvSpPr>
          <p:nvPr/>
        </p:nvSpPr>
        <p:spPr bwMode="auto">
          <a:xfrm>
            <a:off x="539750" y="423887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1760" name="Rectangle 17"/>
          <p:cNvSpPr>
            <a:spLocks noChangeArrowheads="1"/>
          </p:cNvSpPr>
          <p:nvPr/>
        </p:nvSpPr>
        <p:spPr bwMode="auto">
          <a:xfrm>
            <a:off x="539750" y="4599236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1762" name="Rectangle 17"/>
          <p:cNvSpPr>
            <a:spLocks noChangeArrowheads="1"/>
          </p:cNvSpPr>
          <p:nvPr/>
        </p:nvSpPr>
        <p:spPr bwMode="auto">
          <a:xfrm>
            <a:off x="539750" y="535644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8D50E59-A039-4DB0-8340-AADB486E0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30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 autoUpdateAnimBg="0"/>
      <p:bldP spid="32783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28600" y="533400"/>
            <a:ext cx="891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8) </a:t>
            </a:r>
            <a:r>
              <a:rPr lang="de-AT" alt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Welche Maßnahmen sind unmittelbar nach dem Einrücken in das Feuerwehrhaus zu setzen? </a:t>
            </a:r>
            <a:endParaRPr lang="de-DE" altLang="de-DE" b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04800" y="1981200"/>
            <a:ext cx="85344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 eaLnBrk="1" hangingPunct="1"/>
            <a:r>
              <a:rPr lang="de-DE" altLang="de-DE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Einrückmeldung absetzen</a:t>
            </a:r>
            <a:b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de-DE" altLang="de-DE" b="1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- Einsatzbereitschaft herstellen</a:t>
            </a:r>
            <a:b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de-DE" altLang="de-DE" b="1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- Hygienemaßnahmen</a:t>
            </a:r>
          </a:p>
          <a:p>
            <a:pPr eaLnBrk="1" hangingPunct="1"/>
            <a:endParaRPr lang="de-DE" altLang="de-DE" b="1" i="1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- Einsatznachbesprechung</a:t>
            </a:r>
            <a:endParaRPr lang="de-AT" altLang="de-DE" b="1" i="1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762000" y="23622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762000" y="31242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762000" y="38100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32776" name="Line 6"/>
          <p:cNvSpPr>
            <a:spLocks noChangeShapeType="1"/>
          </p:cNvSpPr>
          <p:nvPr/>
        </p:nvSpPr>
        <p:spPr bwMode="auto">
          <a:xfrm>
            <a:off x="684213" y="4508500"/>
            <a:ext cx="76200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DC56A57-21BC-4988-BAA1-1C0F09DC9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31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de-AT" altLang="de-DE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) Kreuzen Sie drei Maßnahmen bzw. Anordnungen an, die Sie vor oder auf der Fahrt zum ca. 3,5 km entfernten Einsatzort treffen können:</a:t>
            </a:r>
            <a:r>
              <a:rPr lang="de-DE" alt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AT" altLang="de-DE" sz="22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AT" altLang="de-DE" sz="22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Absetzen der Ausrückmeldung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	Anforderung von Medienvertretern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	Auf ordnungsgemäße Einsatzbekleidung achten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	Einsatzsofortmeldung verfassen und absetzen lassen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	Lotsen einteilen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	Einteilung der Einsatzstelle in 4 Einsatzabschnitte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	Melder mit der Organisation von Betriebsmittel beauftragen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	Brandursachenermittler alarmieren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	Bürgermeister verständigen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	Mannschaft auf Einsatz vorbereiten</a:t>
            </a:r>
          </a:p>
          <a:p>
            <a:pPr eaLnBrk="1" hangingPunct="1"/>
            <a:endParaRPr lang="de-AT" altLang="de-DE" sz="30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57200" y="141287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57200" y="179387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7200" y="217487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68313" y="254793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57200" y="2908176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457200" y="3284984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457200" y="3645024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81000" y="1340768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95288" y="2108605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7180" name="Rectangle 14"/>
          <p:cNvSpPr>
            <a:spLocks noChangeArrowheads="1"/>
          </p:cNvSpPr>
          <p:nvPr/>
        </p:nvSpPr>
        <p:spPr bwMode="auto">
          <a:xfrm>
            <a:off x="457200" y="4005064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181" name="Rectangle 15"/>
          <p:cNvSpPr>
            <a:spLocks noChangeArrowheads="1"/>
          </p:cNvSpPr>
          <p:nvPr/>
        </p:nvSpPr>
        <p:spPr bwMode="auto">
          <a:xfrm>
            <a:off x="457200" y="4365104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182" name="Rectangle 16"/>
          <p:cNvSpPr>
            <a:spLocks noChangeArrowheads="1"/>
          </p:cNvSpPr>
          <p:nvPr/>
        </p:nvSpPr>
        <p:spPr bwMode="auto">
          <a:xfrm>
            <a:off x="450850" y="4725144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78768" y="4646613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F33D1BF-1CD1-47E3-9468-B34DA0D5F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4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utoUpdateAnimBg="0"/>
      <p:bldP spid="5132" grpId="0" autoUpdateAnimBg="0"/>
      <p:bldP spid="513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44450"/>
            <a:ext cx="9144000" cy="723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2) Was ist Ihre </a:t>
            </a:r>
            <a:r>
              <a:rPr lang="de-DE" alt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erste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 Tätigkeit als Einsatzleiter nach dem Eintreffen am Einsatzort?</a:t>
            </a:r>
            <a:endParaRPr lang="de-DE" altLang="de-DE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de-DE" altLang="de-DE" sz="2600" dirty="0">
                <a:latin typeface="Arial" panose="020B0604020202020204" pitchFamily="34" charset="0"/>
                <a:cs typeface="Times New Roman" panose="02020603050405020304" pitchFamily="18" charset="0"/>
              </a:rPr>
              <a:t>Beurteilung der Lage</a:t>
            </a:r>
          </a:p>
          <a:p>
            <a:pPr eaLnBrk="1" hangingPunct="1"/>
            <a:r>
              <a:rPr lang="de-DE" altLang="de-DE" sz="2600" dirty="0">
                <a:latin typeface="Arial" panose="020B0604020202020204" pitchFamily="34" charset="0"/>
                <a:cs typeface="Times New Roman" panose="02020603050405020304" pitchFamily="18" charset="0"/>
              </a:rPr>
              <a:t>	Amtsarzt verständigen</a:t>
            </a:r>
          </a:p>
          <a:p>
            <a:pPr eaLnBrk="1" hangingPunct="1"/>
            <a:r>
              <a:rPr lang="de-DE" altLang="de-DE" sz="2600" dirty="0">
                <a:latin typeface="Arial" panose="020B0604020202020204" pitchFamily="34" charset="0"/>
                <a:cs typeface="Times New Roman" panose="02020603050405020304" pitchFamily="18" charset="0"/>
              </a:rPr>
              <a:t>	Errichten der Einsatzleitstelle</a:t>
            </a:r>
          </a:p>
          <a:p>
            <a:pPr eaLnBrk="1" hangingPunct="1"/>
            <a:r>
              <a:rPr lang="de-DE" altLang="de-DE" sz="2600" dirty="0">
                <a:latin typeface="Arial" panose="020B0604020202020204" pitchFamily="34" charset="0"/>
                <a:cs typeface="Times New Roman" panose="02020603050405020304" pitchFamily="18" charset="0"/>
              </a:rPr>
              <a:t>	Abschnittssachbearbeiter für Atemschutz verständigen</a:t>
            </a:r>
          </a:p>
          <a:p>
            <a:pPr eaLnBrk="1" hangingPunct="1"/>
            <a:r>
              <a:rPr lang="de-DE" altLang="de-DE" sz="2600" dirty="0">
                <a:latin typeface="Arial" panose="020B0604020202020204" pitchFamily="34" charset="0"/>
                <a:cs typeface="Times New Roman" panose="02020603050405020304" pitchFamily="18" charset="0"/>
              </a:rPr>
              <a:t>	Brandursache ermitteln</a:t>
            </a:r>
          </a:p>
          <a:p>
            <a:pPr eaLnBrk="1" hangingPunct="1"/>
            <a:r>
              <a:rPr lang="de-DE" altLang="de-DE" sz="2600" dirty="0">
                <a:latin typeface="Arial" panose="020B0604020202020204" pitchFamily="34" charset="0"/>
                <a:cs typeface="Times New Roman" panose="02020603050405020304" pitchFamily="18" charset="0"/>
              </a:rPr>
              <a:t>	Lagefeststellung</a:t>
            </a:r>
          </a:p>
          <a:p>
            <a:pPr eaLnBrk="1" hangingPunct="1"/>
            <a:r>
              <a:rPr lang="de-DE" altLang="de-DE" sz="2600" dirty="0">
                <a:latin typeface="Arial" panose="020B0604020202020204" pitchFamily="34" charset="0"/>
                <a:cs typeface="Times New Roman" panose="02020603050405020304" pitchFamily="18" charset="0"/>
              </a:rPr>
              <a:t>	Wasserentnahmestellen erkunden und beurteilen</a:t>
            </a:r>
          </a:p>
          <a:p>
            <a:pPr eaLnBrk="1" hangingPunct="1"/>
            <a:r>
              <a:rPr lang="de-DE" altLang="de-DE" sz="2600" dirty="0">
                <a:latin typeface="Arial" panose="020B0604020202020204" pitchFamily="34" charset="0"/>
                <a:cs typeface="Times New Roman" panose="02020603050405020304" pitchFamily="18" charset="0"/>
              </a:rPr>
              <a:t>	Befehl an den </a:t>
            </a:r>
            <a:r>
              <a:rPr lang="de-DE" altLang="de-DE" sz="2600" dirty="0" err="1">
                <a:latin typeface="Arial" panose="020B0604020202020204" pitchFamily="34" charset="0"/>
                <a:cs typeface="Times New Roman" panose="02020603050405020304" pitchFamily="18" charset="0"/>
              </a:rPr>
              <a:t>GKDTen</a:t>
            </a:r>
            <a:r>
              <a:rPr lang="de-DE" altLang="de-DE" sz="2600" dirty="0">
                <a:latin typeface="Arial" panose="020B0604020202020204" pitchFamily="34" charset="0"/>
                <a:cs typeface="Times New Roman" panose="02020603050405020304" pitchFamily="18" charset="0"/>
              </a:rPr>
              <a:t> HLF 2 der FF B-Markt erteilen</a:t>
            </a:r>
          </a:p>
          <a:p>
            <a:pPr eaLnBrk="1" hangingPunct="1"/>
            <a:r>
              <a:rPr lang="de-DE" altLang="de-DE" sz="2600" dirty="0">
                <a:latin typeface="Arial" panose="020B0604020202020204" pitchFamily="34" charset="0"/>
                <a:cs typeface="Times New Roman" panose="02020603050405020304" pitchFamily="18" charset="0"/>
              </a:rPr>
              <a:t>	Erfassen des Auftrages und Befehlsüberwachung</a:t>
            </a:r>
            <a:br>
              <a:rPr lang="de-DE" altLang="de-DE" sz="260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de-DE" altLang="de-DE" sz="2600" dirty="0">
                <a:latin typeface="Arial" panose="020B0604020202020204" pitchFamily="34" charset="0"/>
                <a:cs typeface="Times New Roman" panose="02020603050405020304" pitchFamily="18" charset="0"/>
              </a:rPr>
              <a:t>	durchführen</a:t>
            </a:r>
          </a:p>
          <a:p>
            <a:pPr eaLnBrk="1" hangingPunct="1"/>
            <a:r>
              <a:rPr lang="de-DE" altLang="de-DE" sz="2600" dirty="0">
                <a:latin typeface="Arial" panose="020B0604020202020204" pitchFamily="34" charset="0"/>
                <a:cs typeface="Times New Roman" panose="02020603050405020304" pitchFamily="18" charset="0"/>
              </a:rPr>
              <a:t>	Vor- und Nachteilte der Einsatzmöglichkeiten </a:t>
            </a:r>
            <a:br>
              <a:rPr lang="de-DE" altLang="de-DE" sz="260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de-DE" altLang="de-DE" sz="2600" dirty="0">
                <a:latin typeface="Arial" panose="020B0604020202020204" pitchFamily="34" charset="0"/>
                <a:cs typeface="Times New Roman" panose="02020603050405020304" pitchFamily="18" charset="0"/>
              </a:rPr>
              <a:t>	beurteilen</a:t>
            </a:r>
          </a:p>
          <a:p>
            <a:pPr eaLnBrk="1" hangingPunct="1"/>
            <a:endParaRPr lang="de-AT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AT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AT" altLang="de-DE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3400" y="119697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39750" y="198884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39750" y="240412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33400" y="276416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33400" y="319620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201" name="Rectangle 10"/>
          <p:cNvSpPr>
            <a:spLocks noChangeArrowheads="1"/>
          </p:cNvSpPr>
          <p:nvPr/>
        </p:nvSpPr>
        <p:spPr bwMode="auto">
          <a:xfrm>
            <a:off x="539750" y="3628256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67544" y="3115816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8207" name="Rectangle 10"/>
          <p:cNvSpPr>
            <a:spLocks noChangeArrowheads="1"/>
          </p:cNvSpPr>
          <p:nvPr/>
        </p:nvSpPr>
        <p:spPr bwMode="auto">
          <a:xfrm>
            <a:off x="539750" y="4005064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208" name="Rectangle 10"/>
          <p:cNvSpPr>
            <a:spLocks noChangeArrowheads="1"/>
          </p:cNvSpPr>
          <p:nvPr/>
        </p:nvSpPr>
        <p:spPr bwMode="auto">
          <a:xfrm>
            <a:off x="539750" y="4437112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209" name="Rectangle 10"/>
          <p:cNvSpPr>
            <a:spLocks noChangeArrowheads="1"/>
          </p:cNvSpPr>
          <p:nvPr/>
        </p:nvSpPr>
        <p:spPr bwMode="auto">
          <a:xfrm>
            <a:off x="539750" y="160972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56897853-8974-45A5-ADF1-75E815DB7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5212432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380B7EB-90AA-48F0-80DA-46068FB1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5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28600" y="533400"/>
            <a:ext cx="8686800" cy="610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01713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097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17688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25675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82875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0075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97275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54475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de-DE" alt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Sie haben folgende Lage festgestellt: </a:t>
            </a:r>
          </a:p>
          <a:p>
            <a:pPr eaLnBrk="1" hangingPunct="1">
              <a:spcBef>
                <a:spcPts val="600"/>
              </a:spcBef>
            </a:pPr>
            <a:endParaRPr lang="de-DE" altLang="de-DE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Information durch Bezirksalarmzentrale: FF B-Markt und C-Dorf ausgerückt. 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Zimmerbrand im Erdgeschoss des Wienerstraße 4 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Der Besitzer ist anwesend, laut seiner Aussage sind keine Personen oder Tiere im Haus. 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Leichter Westwind 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Polizei und Rettung anwesend 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Wasserentnahmestellen: </a:t>
            </a:r>
          </a:p>
          <a:p>
            <a:pPr lvl="1" eaLnBrk="1" hangingPunct="1">
              <a:spcBef>
                <a:spcPts val="600"/>
              </a:spcBef>
            </a:pP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- Überflurhydrant Wienerstraße 18 ca. 140m entfernt </a:t>
            </a:r>
          </a:p>
          <a:p>
            <a:pPr lvl="1" eaLnBrk="1" hangingPunct="1">
              <a:spcBef>
                <a:spcPts val="600"/>
              </a:spcBef>
            </a:pP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- Unterflurhydrant Wienerstraße 21 ca. 240m entfernt </a:t>
            </a:r>
          </a:p>
          <a:p>
            <a:pPr lvl="1" eaLnBrk="1" hangingPunct="1">
              <a:spcBef>
                <a:spcPts val="600"/>
              </a:spcBef>
            </a:pP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- Überflurhydrant Wienerstraße 28 ca. 300m entfernt </a:t>
            </a:r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</a:pPr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0EC0671-B298-48FA-A223-9D2DA968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6</a:t>
            </a:fld>
            <a:endParaRPr lang="de-AT" alt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33513" y="1162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1700213" y="1176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1481138" y="1466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5A23DA0-E183-4C77-AA58-905A78A6E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371"/>
            <a:ext cx="9144000" cy="6063258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A1D14EB-5AD4-4172-916C-82D24F4D4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7</a:t>
            </a:fld>
            <a:endParaRPr lang="de-AT" alt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28600" y="188913"/>
            <a:ext cx="8915400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3) Stellen Sie fest, worin die </a:t>
            </a:r>
            <a:r>
              <a:rPr lang="de-DE" alt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größte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 Gefahr nach Ihrer Erkundung liegt? </a:t>
            </a:r>
            <a:endParaRPr lang="de-DE" altLang="de-DE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de-DE" altLang="de-DE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AT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Explosionsgefahr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Behinderung durch Fragen des Hausbesitzers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Brandausbreitung auf das Obergeschoß bzw. 	benachbarte Räume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Keine Ortskenntnisse im Einsatzobjekt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Brandrauchbelastung für die Umwelt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Brandausbreitung auf den Schuppen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Behinderung der Einsatzkräfte durch 	Platzmangel</a:t>
            </a:r>
          </a:p>
          <a:p>
            <a:pPr eaLnBrk="1" hangingPunct="1"/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	Gefahr für die Tiere im Haus</a:t>
            </a:r>
          </a:p>
          <a:p>
            <a:pPr eaLnBrk="1" hangingPunct="1"/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755650" y="177323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55650" y="2204864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766763" y="3068960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762000" y="350100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71525" y="3933056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55650" y="4365104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49" name="Rectangle 10"/>
          <p:cNvSpPr>
            <a:spLocks noChangeArrowheads="1"/>
          </p:cNvSpPr>
          <p:nvPr/>
        </p:nvSpPr>
        <p:spPr bwMode="auto">
          <a:xfrm>
            <a:off x="755650" y="1395413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84213" y="2132856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0253" name="Rectangle 8"/>
          <p:cNvSpPr>
            <a:spLocks noChangeArrowheads="1"/>
          </p:cNvSpPr>
          <p:nvPr/>
        </p:nvSpPr>
        <p:spPr bwMode="auto">
          <a:xfrm>
            <a:off x="755650" y="5229225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306C5F5-1B9E-4969-91AE-C5F55C47A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8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6200" y="44624"/>
            <a:ext cx="89154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4) Sie entschließen sich folgende Maßnahmen zu setzen: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Einsatz der Feuerwehr </a:t>
            </a:r>
            <a:b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(wozu?)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Alarmierung eines Bau- und Schadstoffsachverständigen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Einsatzleitung bei Haus Wienerstraße 8 errichten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Außenangriff mit Wasserwerfer starten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Übergreifen auf die darüber liegenden Fenster und 	Geschoße verhindern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Errichtung des Atemschutzsammelplatzes bei Haus 	Wienerstraße 10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Einvernehmen mit Polizei und Rettung herstellen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de-DE" altLang="de-DE" sz="2000" dirty="0">
                <a:latin typeface="Arial" panose="020B0604020202020204" pitchFamily="34" charset="0"/>
                <a:cs typeface="Times New Roman" panose="02020603050405020304" pitchFamily="18" charset="0"/>
              </a:rPr>
              <a:t>Schadstoffmessungen zur Beurteilung der Gefahr für die Nachbarn</a:t>
            </a:r>
            <a:endParaRPr lang="de-DE" altLang="de-DE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Evakuierung Haus Wienerstraße 6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Einsatz weiterer Feuerwehren</a:t>
            </a: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FF B-Dorf (wozu?) </a:t>
            </a:r>
          </a:p>
          <a:p>
            <a:pPr eaLnBrk="1" hangingPunct="1"/>
            <a:r>
              <a:rPr lang="de-AT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	FF C-Markt (wozu?) 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85800" y="476672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85800" y="1916287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85800" y="3471516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85800" y="2297287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685800" y="4132312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609600" y="404664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1273" name="Line 13"/>
          <p:cNvSpPr>
            <a:spLocks noChangeShapeType="1"/>
          </p:cNvSpPr>
          <p:nvPr/>
        </p:nvSpPr>
        <p:spPr bwMode="auto">
          <a:xfrm>
            <a:off x="1143000" y="1145704"/>
            <a:ext cx="75438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1275" name="Line 15"/>
          <p:cNvSpPr>
            <a:spLocks noChangeShapeType="1"/>
          </p:cNvSpPr>
          <p:nvPr/>
        </p:nvSpPr>
        <p:spPr bwMode="auto">
          <a:xfrm>
            <a:off x="3708400" y="5902201"/>
            <a:ext cx="48768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2268538" y="764704"/>
            <a:ext cx="68754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AT" altLang="de-DE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Brandausbreitung verhindern, Brandbekämpfung, Errichtung Atemschutzsammelplatz</a:t>
            </a:r>
          </a:p>
        </p:txBody>
      </p:sp>
      <p:sp>
        <p:nvSpPr>
          <p:cNvPr id="11278" name="Rectangle 18"/>
          <p:cNvSpPr>
            <a:spLocks noChangeArrowheads="1"/>
          </p:cNvSpPr>
          <p:nvPr/>
        </p:nvSpPr>
        <p:spPr bwMode="auto">
          <a:xfrm>
            <a:off x="685800" y="484400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279" name="Rectangle 19"/>
          <p:cNvSpPr>
            <a:spLocks noChangeArrowheads="1"/>
          </p:cNvSpPr>
          <p:nvPr/>
        </p:nvSpPr>
        <p:spPr bwMode="auto">
          <a:xfrm>
            <a:off x="685800" y="1552749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4211638" y="332656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AT" altLang="de-DE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A-Dorf</a:t>
            </a:r>
            <a:endParaRPr lang="de-AT" altLang="de-DE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81" name="Line 21"/>
          <p:cNvSpPr>
            <a:spLocks noChangeShapeType="1"/>
          </p:cNvSpPr>
          <p:nvPr/>
        </p:nvSpPr>
        <p:spPr bwMode="auto">
          <a:xfrm>
            <a:off x="4356100" y="764456"/>
            <a:ext cx="35814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611560" y="405192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1284" name="Rectangle 24"/>
          <p:cNvSpPr>
            <a:spLocks noChangeArrowheads="1"/>
          </p:cNvSpPr>
          <p:nvPr/>
        </p:nvSpPr>
        <p:spPr bwMode="auto">
          <a:xfrm>
            <a:off x="685800" y="520404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285" name="Rectangle 25"/>
          <p:cNvSpPr>
            <a:spLocks noChangeArrowheads="1"/>
          </p:cNvSpPr>
          <p:nvPr/>
        </p:nvSpPr>
        <p:spPr bwMode="auto">
          <a:xfrm>
            <a:off x="685800" y="4483968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288" name="Rectangle 27"/>
          <p:cNvSpPr>
            <a:spLocks noChangeArrowheads="1"/>
          </p:cNvSpPr>
          <p:nvPr/>
        </p:nvSpPr>
        <p:spPr bwMode="auto">
          <a:xfrm>
            <a:off x="684213" y="2637012"/>
            <a:ext cx="3048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611188" y="3398491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3851275" y="6011996"/>
            <a:ext cx="5113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sz="1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Reserve, </a:t>
            </a:r>
            <a:endParaRPr lang="de-DE" altLang="de-DE" sz="1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3708400" y="5589240"/>
            <a:ext cx="5256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AT" altLang="de-DE" sz="1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Ausbreitung verhindern, Brandbekämpfung</a:t>
            </a:r>
            <a:endParaRPr lang="de-AT" altLang="de-DE" sz="2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93" name="Line 15"/>
          <p:cNvSpPr>
            <a:spLocks noChangeShapeType="1"/>
          </p:cNvSpPr>
          <p:nvPr/>
        </p:nvSpPr>
        <p:spPr bwMode="auto">
          <a:xfrm>
            <a:off x="3708400" y="6309320"/>
            <a:ext cx="48768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609600" y="513204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Text Box 23">
            <a:extLst>
              <a:ext uri="{FF2B5EF4-FFF2-40B4-BE49-F238E27FC236}">
                <a16:creationId xmlns:a16="http://schemas.microsoft.com/office/drawing/2014/main" id="{461C281C-78EC-4F1E-9946-F170F91DC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844824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611188" y="2564904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3300"/>
                </a:solidFill>
                <a:latin typeface="Arial Black" panose="020B0A04020102020204" pitchFamily="34" charset="0"/>
              </a:rPr>
              <a:t>X</a:t>
            </a:r>
            <a:endParaRPr lang="de-AT" altLang="de-DE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779501B-99D5-4F36-A5E6-C854E701C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28D-F847-4A2F-B9D5-8EDF6B08AC38}" type="slidenum">
              <a:rPr lang="de-AT" altLang="de-DE" smtClean="0"/>
              <a:pPr/>
              <a:t>9</a:t>
            </a:fld>
            <a:endParaRPr lang="de-AT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 autoUpdateAnimBg="0"/>
      <p:bldP spid="36880" grpId="0" autoUpdateAnimBg="0"/>
      <p:bldP spid="36884" grpId="0" autoUpdateAnimBg="0"/>
      <p:bldP spid="36886" grpId="0" autoUpdateAnimBg="0"/>
      <p:bldP spid="36876" grpId="0" autoUpdateAnimBg="0"/>
      <p:bldP spid="36894" grpId="0" autoUpdateAnimBg="0"/>
      <p:bldP spid="2" grpId="0" autoUpdateAnimBg="0"/>
      <p:bldP spid="36887" grpId="0" autoUpdateAnimBg="0"/>
      <p:bldP spid="32" grpId="0" autoUpdateAnimBg="0"/>
      <p:bldP spid="36875" grpId="0" autoUpdateAnimBg="0"/>
    </p:bldLst>
  </p:timing>
</p:sld>
</file>

<file path=ppt/theme/theme1.xml><?xml version="1.0" encoding="utf-8"?>
<a:theme xmlns:a="http://schemas.openxmlformats.org/drawingml/2006/main" name="1_Vorlage Power Point FLA Gold1">
  <a:themeElements>
    <a:clrScheme name="1_Vorlage Power Point FLA Gold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orlage Power Point FLA Gold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Vorlage Power Point FLA Gold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rlage Power Point FLA Gold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rlage Power Point FLA Gold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rlage Power Point FLA Gold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rlage Power Point FLA Gold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rlage Power Point FLA Gold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rlage Power Point FLA Gold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rlage Power Point FLA Gold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rlage Power Point FLA Gold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rlage Power Point FLA Gold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rlage Power Point FLA Gold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rlage Power Point FLA Gold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1947</Words>
  <Application>Microsoft Office PowerPoint</Application>
  <PresentationFormat>Bildschirmpräsentation (4:3)</PresentationFormat>
  <Paragraphs>368</Paragraphs>
  <Slides>31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9" baseType="lpstr">
      <vt:lpstr>Arial</vt:lpstr>
      <vt:lpstr>Arial Black</vt:lpstr>
      <vt:lpstr>Calibri</vt:lpstr>
      <vt:lpstr>Kravitz Thermal</vt:lpstr>
      <vt:lpstr>Times New Roman</vt:lpstr>
      <vt:lpstr>Verdana</vt:lpstr>
      <vt:lpstr>Wingdings</vt:lpstr>
      <vt:lpstr>1_Vorlage Power Point FLA Gold1</vt:lpstr>
      <vt:lpstr>NÖ Feuerwehrleistungsabzeichen in Gold  (FLA Gold)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Bretterbauer</dc:creator>
  <cp:lastModifiedBy>Franz Bretterbauer</cp:lastModifiedBy>
  <cp:revision>134</cp:revision>
  <dcterms:created xsi:type="dcterms:W3CDTF">2003-02-18T17:33:28Z</dcterms:created>
  <dcterms:modified xsi:type="dcterms:W3CDTF">2022-01-24T08:00:50Z</dcterms:modified>
</cp:coreProperties>
</file>