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4"/>
  </p:notesMasterIdLst>
  <p:sldIdLst>
    <p:sldId id="293" r:id="rId2"/>
    <p:sldId id="258" r:id="rId3"/>
    <p:sldId id="259" r:id="rId4"/>
    <p:sldId id="260" r:id="rId5"/>
    <p:sldId id="261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94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95" r:id="rId30"/>
    <p:sldId id="290" r:id="rId31"/>
    <p:sldId id="291" r:id="rId32"/>
    <p:sldId id="292" r:id="rId33"/>
  </p:sldIdLst>
  <p:sldSz cx="9144000" cy="6858000" type="screen4x3"/>
  <p:notesSz cx="7099300" cy="10234613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3308" autoAdjust="0"/>
    <p:restoredTop sz="94634" autoAdjust="0"/>
  </p:normalViewPr>
  <p:slideViewPr>
    <p:cSldViewPr>
      <p:cViewPr varScale="1">
        <p:scale>
          <a:sx n="151" d="100"/>
          <a:sy n="151" d="100"/>
        </p:scale>
        <p:origin x="197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E1399-0DA5-4CD5-A4AE-514B3187B270}" type="datetimeFigureOut">
              <a:rPr lang="de-AT" smtClean="0"/>
              <a:t>24.01.2022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E1C96-9053-46A9-BCA8-41517864AE8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6531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6092825"/>
            <a:ext cx="8820150" cy="765175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8675688" y="0"/>
            <a:ext cx="468312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45060" name="Picture 4" descr="Hintergrund Foliengestaltu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8964612" cy="663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6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de-DE" noProof="0"/>
              <a:t>Titelmasterformat durch Klicken bearbeiten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45064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32138" y="6237288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4506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4638"/>
          </a:xfrm>
        </p:spPr>
        <p:txBody>
          <a:bodyPr/>
          <a:lstStyle>
            <a:lvl1pPr>
              <a:defRPr/>
            </a:lvl1pPr>
          </a:lstStyle>
          <a:p>
            <a:fld id="{86902CE2-A697-4D0F-9821-346266AC08FE}" type="slidenum">
              <a:rPr lang="de-AT" altLang="de-DE"/>
              <a:pPr/>
              <a:t>‹Nr.›</a:t>
            </a:fld>
            <a:endParaRPr lang="de-AT" altLang="de-DE"/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179388" y="6237288"/>
            <a:ext cx="3240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sz="800" i="1">
                <a:latin typeface="Arial" panose="020B0604020202020204" pitchFamily="34" charset="0"/>
              </a:rPr>
              <a:t>Niederösterreichischer Landesfeuerwehrverband</a:t>
            </a:r>
            <a:br>
              <a:rPr lang="de-AT" altLang="de-DE" sz="800" i="1">
                <a:latin typeface="Arial" panose="020B0604020202020204" pitchFamily="34" charset="0"/>
              </a:rPr>
            </a:br>
            <a:r>
              <a:rPr lang="de-AT" altLang="de-DE" sz="1200">
                <a:solidFill>
                  <a:srgbClr val="777777"/>
                </a:solidFill>
                <a:latin typeface="Kravitz Thermal" panose="00000400000000000000" pitchFamily="2" charset="0"/>
              </a:rPr>
              <a:t>Bezirksfeuerwehrkommando Zwettl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8602E-B531-4116-955D-058B8DE88006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35845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96050" y="260350"/>
            <a:ext cx="2057400" cy="56896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019800" cy="56896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86833-15B8-402C-8A2B-491871C6C005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223577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323850" y="260350"/>
            <a:ext cx="8229600" cy="56896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659563" y="6381750"/>
            <a:ext cx="1054100" cy="287338"/>
          </a:xfrm>
        </p:spPr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987675" y="6381750"/>
            <a:ext cx="3543300" cy="287338"/>
          </a:xfrm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812088" y="6381750"/>
            <a:ext cx="647700" cy="274638"/>
          </a:xfrm>
        </p:spPr>
        <p:txBody>
          <a:bodyPr/>
          <a:lstStyle>
            <a:lvl1pPr>
              <a:defRPr/>
            </a:lvl1pPr>
          </a:lstStyle>
          <a:p>
            <a:fld id="{9F8EE5FD-C1A7-4971-8C53-D8E558B8AF04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62556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46108-C090-454F-AB37-D0EE48F66B4E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269807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C02B7-F28E-4F3D-8EB0-C90A0B0000B6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36056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0" y="1557338"/>
            <a:ext cx="3990975" cy="43926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67225" y="1557338"/>
            <a:ext cx="3992563" cy="43926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A5643-9E63-4760-8AF6-A79C6FDCC9CC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70174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2DE73-292F-4EA7-82EF-1EAAD0FC0069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648645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5A178-885F-497D-9C22-024C673F1F89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16704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3521E-9E46-434F-A60D-FB73153E0212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13403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09F09-EF80-448D-97B7-514AE23F45BD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879809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C3890-E08F-46F4-A049-A4CC62DD4827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471270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6092825"/>
            <a:ext cx="8820150" cy="765175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8675688" y="0"/>
            <a:ext cx="468312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44036" name="Picture 4" descr="Hintergrund Foliengestaltu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8964612" cy="663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Titelmasterformat durch Klicken bearbeiten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557338"/>
            <a:ext cx="8135938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Textmasterformate durch Klicken bearbeiten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  <a:p>
            <a:pPr lvl="3"/>
            <a:r>
              <a:rPr lang="de-AT" altLang="de-DE"/>
              <a:t>Vierte Ebene</a:t>
            </a:r>
          </a:p>
          <a:p>
            <a:pPr lvl="4"/>
            <a:r>
              <a:rPr lang="de-AT" altLang="de-DE"/>
              <a:t>Fünfte Ebene</a:t>
            </a: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9563" y="6381750"/>
            <a:ext cx="10541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de-AT" altLang="de-DE"/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7675" y="6381750"/>
            <a:ext cx="35433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de-DE" altLang="de-DE"/>
          </a:p>
        </p:txBody>
      </p:sp>
      <p:sp>
        <p:nvSpPr>
          <p:cNvPr id="4404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81750"/>
            <a:ext cx="647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+mn-lt"/>
              </a:defRPr>
            </a:lvl1pPr>
          </a:lstStyle>
          <a:p>
            <a:fld id="{E9CF9737-A95E-4A6E-A23D-C2D153BAB143}" type="slidenum">
              <a:rPr lang="de-AT" altLang="de-DE"/>
              <a:pPr/>
              <a:t>‹Nr.›</a:t>
            </a:fld>
            <a:endParaRPr lang="de-AT" altLang="de-DE"/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179388" y="6237288"/>
            <a:ext cx="32400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 altLang="de-DE" sz="1200">
              <a:solidFill>
                <a:srgbClr val="777777"/>
              </a:solidFill>
              <a:latin typeface="Kravitz Thermal" panose="00000400000000000000" pitchFamily="2" charset="0"/>
            </a:endParaRPr>
          </a:p>
        </p:txBody>
      </p:sp>
      <p:pic>
        <p:nvPicPr>
          <p:cNvPr id="44043" name="Picture 11" descr="fla_gold_40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181100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978275"/>
            <a:ext cx="7772400" cy="822325"/>
          </a:xfrm>
        </p:spPr>
        <p:txBody>
          <a:bodyPr/>
          <a:lstStyle/>
          <a:p>
            <a:r>
              <a:rPr lang="de-DE" altLang="de-DE" sz="2400" b="1">
                <a:solidFill>
                  <a:schemeClr val="tx1"/>
                </a:solidFill>
                <a:latin typeface="Verdana" panose="020B0604030504040204" pitchFamily="34" charset="0"/>
              </a:rPr>
              <a:t>NÖ Feuerwehrleistungsabzeichen in Gold </a:t>
            </a:r>
            <a:br>
              <a:rPr lang="de-DE" altLang="de-DE" sz="2400" b="1">
                <a:solidFill>
                  <a:schemeClr val="tx1"/>
                </a:solidFill>
                <a:latin typeface="Verdana" panose="020B0604030504040204" pitchFamily="34" charset="0"/>
              </a:rPr>
            </a:br>
            <a:r>
              <a:rPr lang="de-DE" altLang="de-DE" sz="2400" b="1">
                <a:solidFill>
                  <a:schemeClr val="tx1"/>
                </a:solidFill>
                <a:latin typeface="Verdana" panose="020B0604030504040204" pitchFamily="34" charset="0"/>
              </a:rPr>
              <a:t>(FLA Gold)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76800"/>
            <a:ext cx="6400800" cy="1371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de-DE" altLang="de-DE" sz="2400" b="1" dirty="0">
                <a:latin typeface="Verdana" panose="020B0604030504040204" pitchFamily="34" charset="0"/>
              </a:rPr>
              <a:t>Disziplin: </a:t>
            </a:r>
            <a:br>
              <a:rPr lang="de-DE" altLang="de-DE" sz="2400" b="1" dirty="0">
                <a:latin typeface="Verdana" panose="020B0604030504040204" pitchFamily="34" charset="0"/>
              </a:rPr>
            </a:br>
            <a:r>
              <a:rPr lang="de-DE" altLang="de-DE" sz="2400" b="1" dirty="0">
                <a:latin typeface="Verdana" panose="020B0604030504040204" pitchFamily="34" charset="0"/>
              </a:rPr>
              <a:t>„Führungsverfahren“</a:t>
            </a:r>
            <a:br>
              <a:rPr lang="de-DE" altLang="de-DE" sz="2400" b="1" dirty="0">
                <a:latin typeface="Verdana" panose="020B0604030504040204" pitchFamily="34" charset="0"/>
              </a:rPr>
            </a:br>
            <a:r>
              <a:rPr lang="de-DE" altLang="de-DE" sz="2400" b="1" dirty="0">
                <a:latin typeface="Verdana" panose="020B0604030504040204" pitchFamily="34" charset="0"/>
              </a:rPr>
              <a:t>Beispiel 6</a:t>
            </a:r>
            <a:endParaRPr lang="de-DE" altLang="de-DE" dirty="0"/>
          </a:p>
        </p:txBody>
      </p:sp>
      <p:pic>
        <p:nvPicPr>
          <p:cNvPr id="46084" name="Picture 4" descr="fla_gold_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20700"/>
            <a:ext cx="2514600" cy="290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56DFAA1-5FEA-4CB3-B206-1C944A6B88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902CE2-A697-4D0F-9821-346266AC08FE}" type="slidenum">
              <a:rPr lang="de-AT" altLang="de-DE" smtClean="0"/>
              <a:pPr/>
              <a:t>1</a:t>
            </a:fld>
            <a:endParaRPr lang="de-AT" alt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marL="387350" indent="-387350" algn="l"/>
            <a:r>
              <a:rPr lang="de-AT" altLang="de-DE" sz="2400" b="1">
                <a:solidFill>
                  <a:schemeClr val="tx1"/>
                </a:solidFill>
                <a:cs typeface="Times New Roman" panose="02020603050405020304" pitchFamily="18" charset="0"/>
              </a:rPr>
              <a:t>5) Zur Umsetzung des Entschlusses geben Sie als Einsatzleiter: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191000"/>
          </a:xfrm>
        </p:spPr>
        <p:txBody>
          <a:bodyPr/>
          <a:lstStyle/>
          <a:p>
            <a:pPr marL="863600" indent="-863600">
              <a:buFontTx/>
              <a:buNone/>
            </a:pPr>
            <a:r>
              <a:rPr lang="de-AT" altLang="de-DE" sz="2400" dirty="0">
                <a:cs typeface="Arial" panose="020B0604020202020204" pitchFamily="34" charset="0"/>
              </a:rPr>
              <a:t>	eine Dienstanweisung</a:t>
            </a:r>
            <a:br>
              <a:rPr lang="de-AT" altLang="de-DE" sz="2400" dirty="0">
                <a:cs typeface="Arial" panose="020B0604020202020204" pitchFamily="34" charset="0"/>
              </a:rPr>
            </a:br>
            <a:endParaRPr lang="de-AT" altLang="de-DE" sz="2400" dirty="0">
              <a:cs typeface="Times New Roman" panose="02020603050405020304" pitchFamily="18" charset="0"/>
            </a:endParaRPr>
          </a:p>
          <a:p>
            <a:pPr marL="863600" indent="-863600">
              <a:buFontTx/>
              <a:buNone/>
            </a:pPr>
            <a:r>
              <a:rPr lang="de-AT" altLang="de-DE" sz="2400" dirty="0">
                <a:cs typeface="Arial" panose="020B0604020202020204" pitchFamily="34" charset="0"/>
              </a:rPr>
              <a:t>	eine Meldung </a:t>
            </a:r>
            <a:br>
              <a:rPr lang="de-AT" altLang="de-DE" sz="2400" dirty="0">
                <a:cs typeface="Arial" panose="020B0604020202020204" pitchFamily="34" charset="0"/>
              </a:rPr>
            </a:br>
            <a:endParaRPr lang="de-AT" altLang="de-DE" sz="2400" dirty="0">
              <a:cs typeface="Times New Roman" panose="02020603050405020304" pitchFamily="18" charset="0"/>
            </a:endParaRPr>
          </a:p>
          <a:p>
            <a:pPr marL="863600" indent="-863600">
              <a:buFontTx/>
              <a:buNone/>
            </a:pPr>
            <a:r>
              <a:rPr lang="de-AT" altLang="de-DE" sz="2400" dirty="0">
                <a:cs typeface="Arial" panose="020B0604020202020204" pitchFamily="34" charset="0"/>
              </a:rPr>
              <a:t>	einen mündlichen Bescheid</a:t>
            </a:r>
            <a:br>
              <a:rPr lang="de-AT" altLang="de-DE" sz="2400" dirty="0">
                <a:cs typeface="Arial" panose="020B0604020202020204" pitchFamily="34" charset="0"/>
              </a:rPr>
            </a:br>
            <a:endParaRPr lang="de-AT" altLang="de-DE" sz="2400" dirty="0">
              <a:cs typeface="Times New Roman" panose="02020603050405020304" pitchFamily="18" charset="0"/>
            </a:endParaRPr>
          </a:p>
          <a:p>
            <a:pPr marL="863600" indent="-863600">
              <a:buFontTx/>
              <a:buNone/>
            </a:pPr>
            <a:r>
              <a:rPr lang="de-AT" altLang="de-DE" sz="2400" dirty="0">
                <a:cs typeface="Arial" panose="020B0604020202020204" pitchFamily="34" charset="0"/>
              </a:rPr>
              <a:t>	einen Befehl</a:t>
            </a:r>
            <a:br>
              <a:rPr lang="de-AT" altLang="de-DE" sz="2400" dirty="0">
                <a:cs typeface="Arial" panose="020B0604020202020204" pitchFamily="34" charset="0"/>
              </a:rPr>
            </a:br>
            <a:endParaRPr lang="de-AT" altLang="de-DE" sz="2400" dirty="0">
              <a:cs typeface="Times New Roman" panose="02020603050405020304" pitchFamily="18" charset="0"/>
            </a:endParaRPr>
          </a:p>
          <a:p>
            <a:pPr marL="863600" indent="-863600">
              <a:buFontTx/>
              <a:buNone/>
            </a:pPr>
            <a:r>
              <a:rPr lang="de-AT" altLang="de-DE" sz="2400" dirty="0">
                <a:cs typeface="Arial" panose="020B0604020202020204" pitchFamily="34" charset="0"/>
              </a:rPr>
              <a:t>	ein Kommando</a:t>
            </a:r>
            <a:endParaRPr lang="de-AT" altLang="de-DE" sz="2400" dirty="0">
              <a:cs typeface="Times New Roman" panose="02020603050405020304" pitchFamily="18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85800" y="15240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85800" y="2362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85800" y="3962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85800" y="3124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85800" y="48006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609600" y="3886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E307A19-2276-4636-B305-0806800C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6108-C090-454F-AB37-D0EE48F66B4E}" type="slidenum">
              <a:rPr lang="de-AT" altLang="de-DE" smtClean="0"/>
              <a:pPr/>
              <a:t>10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685800"/>
          </a:xfrm>
        </p:spPr>
        <p:txBody>
          <a:bodyPr/>
          <a:lstStyle/>
          <a:p>
            <a:pPr marL="387350" indent="-387350" algn="l"/>
            <a:r>
              <a:rPr lang="de-AT" altLang="de-DE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6) </a:t>
            </a:r>
            <a:r>
              <a:rPr lang="de-AT" altLang="de-DE" sz="2400" b="1" dirty="0">
                <a:latin typeface="Arial" panose="020B0604020202020204" pitchFamily="34" charset="0"/>
                <a:cs typeface="Times New Roman" panose="02020603050405020304" pitchFamily="18" charset="0"/>
              </a:rPr>
              <a:t>Befehl an die Gruppenkommandanten der </a:t>
            </a:r>
            <a:r>
              <a:rPr lang="de-AT" altLang="de-DE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FF A-Dorf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47244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de-AT" altLang="de-DE" sz="2400" b="1" dirty="0">
                <a:cs typeface="Arial" panose="020B0604020202020204" pitchFamily="34" charset="0"/>
              </a:rPr>
              <a:t>LAGE: </a:t>
            </a:r>
          </a:p>
          <a:p>
            <a:pPr marL="609600" indent="-609600">
              <a:buFontTx/>
              <a:buAutoNum type="arabicPeriod"/>
            </a:pPr>
            <a:endParaRPr lang="de-AT" altLang="de-DE" sz="2400" dirty="0"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endParaRPr lang="de-AT" altLang="de-DE" dirty="0"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endParaRPr lang="de-AT" altLang="de-DE" dirty="0"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endParaRPr lang="de-AT" altLang="de-DE" dirty="0"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endParaRPr lang="de-AT" altLang="de-DE" dirty="0"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endParaRPr lang="de-AT" altLang="de-DE" dirty="0">
              <a:cs typeface="Times New Roman" panose="02020603050405020304" pitchFamily="18" charset="0"/>
            </a:endParaRP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2. </a:t>
            </a:r>
            <a:r>
              <a:rPr lang="de-DE" altLang="de-DE" sz="2400" b="1" dirty="0">
                <a:cs typeface="Times New Roman" panose="02020603050405020304" pitchFamily="18" charset="0"/>
              </a:rPr>
              <a:t>ENTSCHLUSS</a:t>
            </a:r>
            <a:r>
              <a:rPr lang="de-DE" altLang="de-DE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  <a:endParaRPr lang="de-AT" altLang="de-DE" sz="2400" b="1" i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endParaRPr lang="de-AT" altLang="de-DE" dirty="0">
              <a:cs typeface="Times New Roman" panose="02020603050405020304" pitchFamily="18" charset="0"/>
            </a:endParaRP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304800" y="4419600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28600" y="1933575"/>
            <a:ext cx="8534400" cy="2899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AT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AT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Schadenslage:</a:t>
            </a:r>
            <a:br>
              <a:rPr lang="de-AT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Küche im 1. Stock in Vollbrand, Hausbesitzerin liegt verletzt im Vorraum des 1.Stockes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Eigene Lage:</a:t>
            </a:r>
            <a:br>
              <a:rPr lang="de-AT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HLF1, KDOF, 14 Mitglieder, FF B-Dorf u. C-Dorf ausgerückt, Polizei und Rettung vor Ort</a:t>
            </a:r>
            <a:endParaRPr lang="de-AT" altLang="de-DE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Allgemeine Lage</a:t>
            </a:r>
            <a:br>
              <a:rPr lang="de-AT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Windstille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304800" y="2286000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304800" y="3352800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381000" y="2590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381000" y="2971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381000" y="3657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381000" y="4800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381000" y="5943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228600" y="5578475"/>
            <a:ext cx="8915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Hausbesitzerin retten, Brandausbreitung auf die übrigen Räume verhindern, Brandbekämpfung durchführen, Löschwasserversorgung sicherstellen. </a:t>
            </a:r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381000" y="6324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5CF4504-A59A-4408-9098-85931974D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6108-C090-454F-AB37-D0EE48F66B4E}" type="slidenum">
              <a:rPr lang="de-AT" altLang="de-DE" smtClean="0"/>
              <a:pPr/>
              <a:t>11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 autoUpdateAnimBg="0"/>
      <p:bldP spid="1537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28600" y="533400"/>
            <a:ext cx="891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3. </a:t>
            </a:r>
            <a:r>
              <a:rPr lang="de-DE" altLang="de-DE" b="1">
                <a:latin typeface="Arial" panose="020B0604020202020204" pitchFamily="34" charset="0"/>
                <a:cs typeface="Times New Roman" panose="02020603050405020304" pitchFamily="18" charset="0"/>
              </a:rPr>
              <a:t>DURCHFÜHRUNG</a:t>
            </a:r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de-AT" altLang="de-DE">
              <a:cs typeface="Times New Roman" panose="02020603050405020304" pitchFamily="18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04800" y="1143000"/>
            <a:ext cx="8534400" cy="356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20000"/>
              </a:spcBef>
            </a:pP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HLF1 rettet die verletzte Person aus dem 1. Stock und verhindert anschließend Übergreifen des Brandes auf die übrigen Wohnräume, Wasserentnahmestelle Überflurhydrant vor Haus Nr. 2. </a:t>
            </a:r>
          </a:p>
          <a:p>
            <a:pPr marL="0" indent="0">
              <a:spcBef>
                <a:spcPct val="20000"/>
              </a:spcBef>
            </a:pPr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ct val="20000"/>
              </a:spcBef>
            </a:pP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KDOF betreut die Verletzte, errichtet Einsatzleitung vor Haus Nr. 12, stellt Einvernehmen mit Rettung und Polizei her und errichtet den Atemschutzsammelplatz bei Haus Nr. 11.</a:t>
            </a:r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381000" y="1524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381000" y="1981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381000" y="2362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381000" y="3200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381000" y="3962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381000" y="4343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381000" y="4724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381000" y="5105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381000" y="5486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381000" y="5943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381000" y="3581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4E0A450-277C-46AD-98D1-AFC51BD49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6108-C090-454F-AB37-D0EE48F66B4E}" type="slidenum">
              <a:rPr lang="de-AT" altLang="de-DE" smtClean="0"/>
              <a:pPr/>
              <a:t>12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09820AAB-1CBE-4BA6-BBB2-8F3A72824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196752"/>
            <a:ext cx="8915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VERSORGUNG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5.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VERBINDUNG 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de-DE" altLang="de-DE" dirty="0">
              <a:cs typeface="Times New Roman" panose="02020603050405020304" pitchFamily="18" charset="0"/>
            </a:endParaRP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9B3D1646-66C0-4B9F-8A29-63A5AE3E7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06352"/>
            <a:ext cx="8534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Atemschutzsammelplatz bei Haus Nr. 11</a:t>
            </a: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Betriebsmittel etc. im Bedarfsfall bei der Einsatzleitung im KDOF A-Dorf vor Haus Nr. 12 anfordern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FE8EA877-A893-4DF1-B7D7-12261E2A9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74827"/>
            <a:ext cx="8534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Einsatzleitung ist das KDOF vor Haus Nr. 12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Funkverbindung Sprechgruppe FW-ZT-Haupt</a:t>
            </a:r>
          </a:p>
          <a:p>
            <a:pPr eaLnBrk="1" hangingPunct="1"/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Wiederholen !</a:t>
            </a:r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Durchführen !</a:t>
            </a:r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Line 5">
            <a:extLst>
              <a:ext uri="{FF2B5EF4-FFF2-40B4-BE49-F238E27FC236}">
                <a16:creationId xmlns:a16="http://schemas.microsoft.com/office/drawing/2014/main" id="{61BE1F36-E8C4-4780-A739-CE54F37168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0829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" name="Line 6">
            <a:extLst>
              <a:ext uri="{FF2B5EF4-FFF2-40B4-BE49-F238E27FC236}">
                <a16:creationId xmlns:a16="http://schemas.microsoft.com/office/drawing/2014/main" id="{F7E5C083-CCE7-40FA-A323-AA4EC5F8EB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41521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5" name="Line 7">
            <a:extLst>
              <a:ext uri="{FF2B5EF4-FFF2-40B4-BE49-F238E27FC236}">
                <a16:creationId xmlns:a16="http://schemas.microsoft.com/office/drawing/2014/main" id="{677FFEE4-A9F9-4EFC-A5AB-F19238C934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9399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" name="Line 9">
            <a:extLst>
              <a:ext uri="{FF2B5EF4-FFF2-40B4-BE49-F238E27FC236}">
                <a16:creationId xmlns:a16="http://schemas.microsoft.com/office/drawing/2014/main" id="{7BA15A45-7494-48C6-9204-82F5E164A4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33509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7" name="Line 10">
            <a:extLst>
              <a:ext uri="{FF2B5EF4-FFF2-40B4-BE49-F238E27FC236}">
                <a16:creationId xmlns:a16="http://schemas.microsoft.com/office/drawing/2014/main" id="{6AF619F3-8B6C-4581-91CD-8BBBAF516D6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21873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15F0F1A-D443-4F14-8981-57D7D27E9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6108-C090-454F-AB37-D0EE48F66B4E}" type="slidenum">
              <a:rPr lang="de-AT" altLang="de-DE" smtClean="0"/>
              <a:pPr/>
              <a:t>13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58261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  <p:bldP spid="1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458200" cy="5715000"/>
          </a:xfrm>
        </p:spPr>
        <p:txBody>
          <a:bodyPr/>
          <a:lstStyle/>
          <a:p>
            <a:pPr marL="387350" indent="-387350">
              <a:buFontTx/>
              <a:buNone/>
            </a:pPr>
            <a:r>
              <a:rPr lang="de-AT" altLang="de-DE" dirty="0">
                <a:cs typeface="Arial" panose="020B0604020202020204" pitchFamily="34" charset="0"/>
              </a:rPr>
              <a:t>Gruppenkommandant HLF1 A-Dorf meldet: </a:t>
            </a:r>
            <a:endParaRPr lang="de-AT" altLang="de-DE" dirty="0">
              <a:cs typeface="Times New Roman" panose="02020603050405020304" pitchFamily="18" charset="0"/>
            </a:endParaRPr>
          </a:p>
          <a:p>
            <a:pPr marL="387350" indent="-387350"/>
            <a:r>
              <a:rPr lang="de-AT" altLang="de-DE" dirty="0">
                <a:cs typeface="Arial" panose="020B0604020202020204" pitchFamily="34" charset="0"/>
              </a:rPr>
              <a:t>Hausbesitzerin wurde gerettet und der Rettung übergeben. </a:t>
            </a:r>
          </a:p>
          <a:p>
            <a:pPr marL="387350" indent="-387350"/>
            <a:r>
              <a:rPr lang="de-AT" altLang="de-DE" dirty="0">
                <a:cs typeface="Arial" panose="020B0604020202020204" pitchFamily="34" charset="0"/>
              </a:rPr>
              <a:t>Beim Öffnen der Küchentür kam es zu einer </a:t>
            </a:r>
            <a:r>
              <a:rPr lang="de-AT" altLang="de-DE" dirty="0" err="1">
                <a:cs typeface="Arial" panose="020B0604020202020204" pitchFamily="34" charset="0"/>
              </a:rPr>
              <a:t>Rauchdurchzündung</a:t>
            </a:r>
            <a:r>
              <a:rPr lang="de-AT" altLang="de-DE" dirty="0">
                <a:cs typeface="Arial" panose="020B0604020202020204" pitchFamily="34" charset="0"/>
              </a:rPr>
              <a:t>. Durch das richtige Vorgehen des Atemschutztrupps wurde niemand verletzt. Der Brand hat sich jedoch auf den gesamten 1.Stock ausgebreitet.</a:t>
            </a:r>
            <a:endParaRPr lang="de-AT" altLang="de-DE" dirty="0">
              <a:cs typeface="Times New Roman" panose="02020603050405020304" pitchFamily="18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20E45D7-5F72-4569-A3FD-89EFFC928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6108-C090-454F-AB37-D0EE48F66B4E}" type="slidenum">
              <a:rPr lang="de-AT" altLang="de-DE" smtClean="0"/>
              <a:pPr/>
              <a:t>14</a:t>
            </a:fld>
            <a:endParaRPr lang="de-AT" altLang="de-D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600200"/>
          </a:xfrm>
        </p:spPr>
        <p:txBody>
          <a:bodyPr/>
          <a:lstStyle/>
          <a:p>
            <a:pPr marL="387350" indent="-387350" algn="l"/>
            <a:r>
              <a:rPr lang="de-AT" altLang="de-DE" sz="2400" b="1">
                <a:solidFill>
                  <a:schemeClr val="tx1"/>
                </a:solidFill>
                <a:cs typeface="Times New Roman" panose="02020603050405020304" pitchFamily="18" charset="0"/>
              </a:rPr>
              <a:t>7) Sie führen eine neuerliche Lagefeststellung durch und fassen folgenden Entschluss: </a:t>
            </a:r>
            <a:br>
              <a:rPr lang="de-AT" altLang="de-DE" sz="2400" b="1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de-DE" altLang="de-DE" sz="2000">
                <a:cs typeface="Arial" panose="020B0604020202020204" pitchFamily="34" charset="0"/>
              </a:rPr>
              <a:t>Kreuzen Sie aus den folgenden Möglichkeiten jene zwei Maßnahmen an, die Sie als Einsatzleiter zuerst anordnen müssen.</a:t>
            </a:r>
            <a:endParaRPr lang="de-AT" altLang="de-DE" sz="2000">
              <a:cs typeface="Arial" panose="020B0604020202020204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267200"/>
          </a:xfrm>
        </p:spPr>
        <p:txBody>
          <a:bodyPr/>
          <a:lstStyle/>
          <a:p>
            <a:pPr marL="863600" indent="-863600">
              <a:buFontTx/>
              <a:buNone/>
            </a:pPr>
            <a:r>
              <a:rPr lang="de-AT" altLang="de-DE" sz="2400">
                <a:cs typeface="Arial" panose="020B0604020202020204" pitchFamily="34" charset="0"/>
              </a:rPr>
              <a:t>	Überprüfung der Einsatzzeiten anordnen</a:t>
            </a:r>
            <a:endParaRPr lang="de-AT" altLang="de-DE" sz="2400">
              <a:cs typeface="Times New Roman" panose="02020603050405020304" pitchFamily="18" charset="0"/>
            </a:endParaRPr>
          </a:p>
          <a:p>
            <a:pPr marL="863600" indent="-863600">
              <a:buFontTx/>
              <a:buNone/>
            </a:pPr>
            <a:r>
              <a:rPr lang="de-AT" altLang="de-DE" sz="2400">
                <a:cs typeface="Arial" panose="020B0604020202020204" pitchFamily="34" charset="0"/>
              </a:rPr>
              <a:t>	Brandübergriff auf Nachbarobjekte verhindern.</a:t>
            </a:r>
            <a:endParaRPr lang="de-AT" altLang="de-DE" sz="2400">
              <a:cs typeface="Times New Roman" panose="02020603050405020304" pitchFamily="18" charset="0"/>
            </a:endParaRPr>
          </a:p>
          <a:p>
            <a:pPr marL="863600" indent="-863600">
              <a:buFontTx/>
              <a:buNone/>
            </a:pPr>
            <a:r>
              <a:rPr lang="de-AT" altLang="de-DE" sz="2400">
                <a:cs typeface="Arial" panose="020B0604020202020204" pitchFamily="34" charset="0"/>
              </a:rPr>
              <a:t>	Treibstoff für TS anfordern</a:t>
            </a:r>
            <a:endParaRPr lang="de-AT" altLang="de-DE" sz="2400">
              <a:cs typeface="Times New Roman" panose="02020603050405020304" pitchFamily="18" charset="0"/>
            </a:endParaRPr>
          </a:p>
          <a:p>
            <a:pPr marL="863600" indent="-863600">
              <a:buFontTx/>
              <a:buNone/>
            </a:pPr>
            <a:r>
              <a:rPr lang="de-AT" altLang="de-DE" sz="2400">
                <a:cs typeface="Arial" panose="020B0604020202020204" pitchFamily="34" charset="0"/>
              </a:rPr>
              <a:t>	Strom abschalten</a:t>
            </a:r>
            <a:endParaRPr lang="de-AT" altLang="de-DE" sz="2400">
              <a:cs typeface="Times New Roman" panose="02020603050405020304" pitchFamily="18" charset="0"/>
            </a:endParaRPr>
          </a:p>
          <a:p>
            <a:pPr marL="863600" indent="-863600">
              <a:buFontTx/>
              <a:buNone/>
            </a:pPr>
            <a:r>
              <a:rPr lang="de-AT" altLang="de-DE" sz="2400">
                <a:cs typeface="Arial" panose="020B0604020202020204" pitchFamily="34" charset="0"/>
              </a:rPr>
              <a:t>	Schützen einstellen und nur Brandbekämpfung durchführen</a:t>
            </a:r>
            <a:endParaRPr lang="de-AT" altLang="de-DE" sz="2400">
              <a:cs typeface="Times New Roman" panose="02020603050405020304" pitchFamily="18" charset="0"/>
            </a:endParaRPr>
          </a:p>
          <a:p>
            <a:pPr marL="863600" indent="-863600">
              <a:buFontTx/>
              <a:buNone/>
            </a:pPr>
            <a:r>
              <a:rPr lang="de-AT" altLang="de-DE" sz="2400">
                <a:cs typeface="Arial" panose="020B0604020202020204" pitchFamily="34" charset="0"/>
              </a:rPr>
              <a:t>	Einsatz der mittlerweile eingetroffenen Kräfte und weitere Einsatzkräfte anfordern</a:t>
            </a:r>
            <a:endParaRPr lang="de-AT" altLang="de-DE" sz="2400">
              <a:cs typeface="Times New Roman" panose="02020603050405020304" pitchFamily="18" charset="0"/>
            </a:endParaRPr>
          </a:p>
          <a:p>
            <a:pPr marL="863600" indent="-863600">
              <a:buFontTx/>
              <a:buNone/>
            </a:pPr>
            <a:r>
              <a:rPr lang="de-AT" altLang="de-DE" sz="2400">
                <a:cs typeface="Arial" panose="020B0604020202020204" pitchFamily="34" charset="0"/>
              </a:rPr>
              <a:t>	Abschnittsfeuerwehrkommandanten verständigen</a:t>
            </a:r>
            <a:endParaRPr lang="de-AT" altLang="de-DE" sz="2400">
              <a:cs typeface="Times New Roman" panose="02020603050405020304" pitchFamily="18" charset="0"/>
            </a:endParaRPr>
          </a:p>
          <a:p>
            <a:pPr marL="863600" indent="-863600">
              <a:buFontTx/>
              <a:buNone/>
            </a:pPr>
            <a:r>
              <a:rPr lang="de-AT" altLang="de-DE" sz="2400">
                <a:cs typeface="Arial" panose="020B0604020202020204" pitchFamily="34" charset="0"/>
              </a:rPr>
              <a:t>	Presse verständigen</a:t>
            </a:r>
            <a:r>
              <a:rPr lang="de-AT" altLang="de-DE" sz="240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762000" y="1981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762000" y="2438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762000" y="33528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762000" y="38100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762000" y="45720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762000" y="5791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762000" y="53340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685800" y="2362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685800" y="44958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762000" y="28956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62001331-DD43-4D8A-BE8C-F613EE0E7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6108-C090-454F-AB37-D0EE48F66B4E}" type="slidenum">
              <a:rPr lang="de-AT" altLang="de-DE" smtClean="0"/>
              <a:pPr/>
              <a:t>15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2" grpId="0" autoUpdateAnimBg="0"/>
      <p:bldP spid="2049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600200"/>
          </a:xfrm>
        </p:spPr>
        <p:txBody>
          <a:bodyPr/>
          <a:lstStyle/>
          <a:p>
            <a:pPr marL="387350" indent="-387350" algn="l"/>
            <a:r>
              <a:rPr lang="de-AT" altLang="de-DE" sz="2400" b="1">
                <a:cs typeface="Times New Roman" panose="02020603050405020304" pitchFamily="18" charset="0"/>
              </a:rPr>
              <a:t>8) Welche Maßnahmen sind nach dem Einrücken in das Feuerwehrhaus bei Einsatzende zu veranlassen? Führen Sie mindestens zwei Antworten an.</a:t>
            </a:r>
            <a:r>
              <a:rPr lang="de-AT" altLang="de-DE" sz="2000">
                <a:cs typeface="Arial" panose="020B0604020202020204" pitchFamily="34" charset="0"/>
              </a:rPr>
              <a:t> 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04800" y="1981200"/>
            <a:ext cx="85344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2"/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Einrückmeldung absetzen</a:t>
            </a:r>
            <a:b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Einsatzbereitschaft herstellen</a:t>
            </a:r>
            <a:b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Hygienemaßnahmen</a:t>
            </a:r>
          </a:p>
          <a:p>
            <a:endParaRPr lang="de-DE" altLang="de-DE" b="1" i="1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Einsatznachbesprechung</a:t>
            </a:r>
            <a:endParaRPr lang="de-AT" altLang="de-DE" b="1" i="1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762000" y="2362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762000" y="3124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762000" y="3810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55650" y="45085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417D1DA-A795-4314-B860-E9E14498E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6108-C090-454F-AB37-D0EE48F66B4E}" type="slidenum">
              <a:rPr lang="de-AT" altLang="de-DE" smtClean="0"/>
              <a:pPr/>
              <a:t>16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92150"/>
            <a:ext cx="7772400" cy="685800"/>
          </a:xfrm>
        </p:spPr>
        <p:txBody>
          <a:bodyPr/>
          <a:lstStyle/>
          <a:p>
            <a:r>
              <a:rPr lang="de-AT" altLang="de-DE" sz="2400" b="1">
                <a:solidFill>
                  <a:schemeClr val="tx1"/>
                </a:solidFill>
                <a:cs typeface="Times New Roman" panose="02020603050405020304" pitchFamily="18" charset="0"/>
              </a:rPr>
              <a:t>Aufgabe B Technischer Einsatz</a:t>
            </a:r>
            <a:r>
              <a:rPr lang="de-AT" altLang="de-DE" sz="2400" b="1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03388"/>
            <a:ext cx="8458200" cy="5181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altLang="de-DE" sz="2400" b="1" dirty="0">
                <a:cs typeface="Times New Roman" panose="02020603050405020304" pitchFamily="18" charset="0"/>
              </a:rPr>
              <a:t>Annahme</a:t>
            </a:r>
            <a:endParaRPr lang="de-AT" altLang="de-DE" sz="2400" dirty="0"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de-AT" altLang="de-DE" sz="2400" dirty="0">
                <a:cs typeface="Arial" panose="020B0604020202020204" pitchFamily="34" charset="0"/>
              </a:rPr>
              <a:t>Sie sind Mitglied der Freiwilligen Feuerwehr „A-Dorf“ und als Zugskommandant eingeteilt.</a:t>
            </a:r>
            <a:endParaRPr lang="de-AT" altLang="de-DE" sz="2400" dirty="0"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de-AT" altLang="de-DE" sz="2400" dirty="0">
                <a:cs typeface="Arial" panose="020B0604020202020204" pitchFamily="34" charset="0"/>
              </a:rPr>
              <a:t>Ihre Feuerwehr ist mit folgenden, </a:t>
            </a:r>
            <a:r>
              <a:rPr lang="de-AT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den Richtlinien des NÖ LFV bzw. ÖBFV entsprechenden</a:t>
            </a:r>
            <a:r>
              <a:rPr lang="de-AT" altLang="de-DE" sz="2400" dirty="0">
                <a:cs typeface="Arial" panose="020B0604020202020204" pitchFamily="34" charset="0"/>
              </a:rPr>
              <a:t> Fahrzeugen ausgerüstet:	1 HLF2, 	1 KDOF</a:t>
            </a:r>
            <a:endParaRPr lang="de-AT" altLang="de-DE" sz="2400" dirty="0"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de-AT" altLang="de-DE" sz="2400" dirty="0">
                <a:cs typeface="Arial" panose="020B0604020202020204" pitchFamily="34" charset="0"/>
              </a:rPr>
              <a:t>Weiters sind in unmittelbarer Nähe weitere, den Richtlinien entsprechend ausgerüstete Einsatzfahrzeuge stationiert</a:t>
            </a:r>
            <a:r>
              <a:rPr lang="de-AT" altLang="de-DE" sz="2400" dirty="0">
                <a:cs typeface="Times New Roman" panose="02020603050405020304" pitchFamily="18" charset="0"/>
              </a:rPr>
              <a:t>:</a:t>
            </a:r>
            <a:br>
              <a:rPr lang="de-AT" altLang="de-DE" sz="2400" dirty="0">
                <a:cs typeface="Times New Roman" panose="02020603050405020304" pitchFamily="18" charset="0"/>
              </a:rPr>
            </a:br>
            <a:r>
              <a:rPr lang="de-AT" altLang="de-DE" sz="2400" dirty="0">
                <a:cs typeface="Arial" panose="020B0604020202020204" pitchFamily="34" charset="0"/>
              </a:rPr>
              <a:t>	FF B – Dorf: 	1 HLF2, 1 MTF</a:t>
            </a:r>
            <a:r>
              <a:rPr lang="de-AT" altLang="de-DE" sz="2400" dirty="0">
                <a:cs typeface="Times New Roman" panose="02020603050405020304" pitchFamily="18" charset="0"/>
              </a:rPr>
              <a:t> </a:t>
            </a:r>
            <a:br>
              <a:rPr lang="de-AT" altLang="de-DE" sz="2400" dirty="0">
                <a:cs typeface="Arial" panose="020B0604020202020204" pitchFamily="34" charset="0"/>
              </a:rPr>
            </a:br>
            <a:r>
              <a:rPr lang="de-AT" altLang="de-DE" sz="2400" dirty="0">
                <a:cs typeface="Arial" panose="020B0604020202020204" pitchFamily="34" charset="0"/>
              </a:rPr>
              <a:t>	FF C – Dorf: 	Schadstofffahrzeug, 1 HLF3, 1 MTF</a:t>
            </a:r>
            <a:endParaRPr lang="de-AT" altLang="de-DE" sz="2400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A6CA270-0420-435B-A062-7ECE75901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6108-C090-454F-AB37-D0EE48F66B4E}" type="slidenum">
              <a:rPr lang="de-AT" altLang="de-DE" smtClean="0"/>
              <a:pPr/>
              <a:t>17</a:t>
            </a:fld>
            <a:endParaRPr lang="de-AT" alt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DAD4DF7-F95E-459C-AAEC-4DADD40CEE89}"/>
              </a:ext>
            </a:extLst>
          </p:cNvPr>
          <p:cNvSpPr txBox="1"/>
          <p:nvPr/>
        </p:nvSpPr>
        <p:spPr>
          <a:xfrm>
            <a:off x="7668344" y="26064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/>
              <a:t>Bsp</a:t>
            </a:r>
            <a:r>
              <a:rPr lang="de-AT" dirty="0"/>
              <a:t> 6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533400"/>
            <a:ext cx="8458200" cy="5562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AT" altLang="de-DE" sz="2800" dirty="0">
                <a:cs typeface="Arial" panose="020B0604020202020204" pitchFamily="34" charset="0"/>
              </a:rPr>
              <a:t>An einem sonnigen Junitag werden die Feuerwehren A-Dorf und B-Dorf durch die Bezirksalarmzentrale um 9.05 Uhr zu einem Verkehrsunfall mit einem Klein-LKW auf der Landesstraße L2345 in A-Dorf alarmiert.</a:t>
            </a:r>
            <a:endParaRPr lang="de-AT" altLang="de-DE" sz="2800" dirty="0"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de-AT" altLang="de-DE" sz="2800" dirty="0">
                <a:cs typeface="Arial" panose="020B0604020202020204" pitchFamily="34" charset="0"/>
              </a:rPr>
              <a:t>Als Sie im Feuerwehrhaus eintreffen, sind bereits einige Mitglieder anwesend. Insgesamt treffen 14 Mitglieder aufgrund der Alarmierung ein.</a:t>
            </a:r>
            <a:endParaRPr lang="de-AT" altLang="de-DE" sz="2800" dirty="0"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de-AT" altLang="de-DE" sz="2800" dirty="0">
                <a:cs typeface="Arial" panose="020B0604020202020204" pitchFamily="34" charset="0"/>
              </a:rPr>
              <a:t>Um 09.11 Uhr rückt die Feuerwehr mit allen Fahrzeugen zu diesem Einsatz aus.</a:t>
            </a:r>
            <a:endParaRPr lang="de-AT" altLang="de-DE" sz="2800" dirty="0"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de-AT" altLang="de-DE" sz="2800" dirty="0">
                <a:cs typeface="Arial" panose="020B0604020202020204" pitchFamily="34" charset="0"/>
              </a:rPr>
              <a:t>Aufgrund Ihrer Funktion sind Sie bei diesem Einsatz Einsatzleiter.</a:t>
            </a:r>
            <a:r>
              <a:rPr lang="de-AT" altLang="de-DE" sz="28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296E605-76CB-4FF9-8F38-1BE5DE9D1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521E-9E46-434F-A60D-FB73153E0212}" type="slidenum">
              <a:rPr lang="de-AT" altLang="de-DE" smtClean="0"/>
              <a:pPr/>
              <a:t>18</a:t>
            </a:fld>
            <a:endParaRPr lang="de-AT" altLang="de-D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marL="387350" indent="-387350" algn="l"/>
            <a:r>
              <a:rPr lang="de-DE" altLang="de-DE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1) Kreuzen Sie drei Maßnahmen, bzw. Anordnungen an, die Sie vor oder auf der Fahrt zum ca. 1,8 km entfernten Einsatzort treffen können.</a:t>
            </a:r>
            <a:endParaRPr lang="de-AT" altLang="de-DE" sz="2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724400"/>
          </a:xfrm>
        </p:spPr>
        <p:txBody>
          <a:bodyPr/>
          <a:lstStyle/>
          <a:p>
            <a:pPr marL="863600" indent="-863600">
              <a:lnSpc>
                <a:spcPct val="90000"/>
              </a:lnSpc>
              <a:buFontTx/>
              <a:buNone/>
            </a:pPr>
            <a:r>
              <a:rPr lang="de-AT" altLang="de-DE" dirty="0">
                <a:cs typeface="Arial" panose="020B0604020202020204" pitchFamily="34" charset="0"/>
              </a:rPr>
              <a:t>	Einsatzsofortmeldung absetzen</a:t>
            </a:r>
            <a:endParaRPr lang="de-AT" altLang="de-DE" dirty="0">
              <a:cs typeface="Times New Roman" panose="02020603050405020304" pitchFamily="18" charset="0"/>
            </a:endParaRPr>
          </a:p>
          <a:p>
            <a:pPr marL="863600" indent="-863600">
              <a:lnSpc>
                <a:spcPct val="90000"/>
              </a:lnSpc>
              <a:buFontTx/>
              <a:buNone/>
            </a:pPr>
            <a:r>
              <a:rPr lang="de-AT" altLang="de-DE" dirty="0">
                <a:cs typeface="Arial" panose="020B0604020202020204" pitchFamily="34" charset="0"/>
              </a:rPr>
              <a:t>	Auf ordnungsgemäß geputzte Stiefel achten</a:t>
            </a:r>
            <a:endParaRPr lang="de-AT" altLang="de-DE" dirty="0">
              <a:cs typeface="Times New Roman" panose="02020603050405020304" pitchFamily="18" charset="0"/>
            </a:endParaRPr>
          </a:p>
          <a:p>
            <a:pPr marL="863600" indent="-863600">
              <a:lnSpc>
                <a:spcPct val="90000"/>
              </a:lnSpc>
              <a:buFontTx/>
              <a:buNone/>
            </a:pPr>
            <a:r>
              <a:rPr lang="de-AT" altLang="de-DE" dirty="0">
                <a:cs typeface="Arial" panose="020B0604020202020204" pitchFamily="34" charset="0"/>
              </a:rPr>
              <a:t>	Entschluss fassen</a:t>
            </a:r>
            <a:endParaRPr lang="de-AT" altLang="de-DE" dirty="0">
              <a:cs typeface="Times New Roman" panose="02020603050405020304" pitchFamily="18" charset="0"/>
            </a:endParaRPr>
          </a:p>
          <a:p>
            <a:pPr marL="863600" indent="-863600">
              <a:lnSpc>
                <a:spcPct val="90000"/>
              </a:lnSpc>
              <a:buFontTx/>
              <a:buNone/>
            </a:pPr>
            <a:r>
              <a:rPr lang="de-AT" altLang="de-DE" dirty="0">
                <a:cs typeface="Arial" panose="020B0604020202020204" pitchFamily="34" charset="0"/>
              </a:rPr>
              <a:t>	Ausrückmeldung absetzen</a:t>
            </a:r>
            <a:endParaRPr lang="de-AT" altLang="de-DE" dirty="0">
              <a:cs typeface="Times New Roman" panose="02020603050405020304" pitchFamily="18" charset="0"/>
            </a:endParaRPr>
          </a:p>
          <a:p>
            <a:pPr marL="863600" indent="-863600">
              <a:lnSpc>
                <a:spcPct val="90000"/>
              </a:lnSpc>
              <a:buFontTx/>
              <a:buNone/>
            </a:pPr>
            <a:r>
              <a:rPr lang="de-AT" altLang="de-DE" dirty="0">
                <a:cs typeface="Arial" panose="020B0604020202020204" pitchFamily="34" charset="0"/>
              </a:rPr>
              <a:t>	Bei BAZ nachfragen, ob Rettung und Polizei verständigt</a:t>
            </a:r>
            <a:endParaRPr lang="de-AT" altLang="de-DE" dirty="0">
              <a:cs typeface="Times New Roman" panose="02020603050405020304" pitchFamily="18" charset="0"/>
            </a:endParaRPr>
          </a:p>
          <a:p>
            <a:pPr marL="863600" indent="-863600">
              <a:lnSpc>
                <a:spcPct val="90000"/>
              </a:lnSpc>
              <a:buFontTx/>
              <a:buNone/>
            </a:pPr>
            <a:r>
              <a:rPr lang="de-AT" altLang="de-DE" dirty="0">
                <a:cs typeface="Arial" panose="020B0604020202020204" pitchFamily="34" charset="0"/>
              </a:rPr>
              <a:t>	Mannschaft auf den Einsatz vorbereiten</a:t>
            </a:r>
            <a:endParaRPr lang="de-AT" altLang="de-DE" dirty="0">
              <a:cs typeface="Times New Roman" panose="02020603050405020304" pitchFamily="18" charset="0"/>
            </a:endParaRPr>
          </a:p>
          <a:p>
            <a:pPr marL="863600" indent="-863600">
              <a:lnSpc>
                <a:spcPct val="90000"/>
              </a:lnSpc>
              <a:buFontTx/>
              <a:buNone/>
            </a:pPr>
            <a:r>
              <a:rPr lang="de-AT" altLang="de-DE" dirty="0">
                <a:cs typeface="Arial" panose="020B0604020202020204" pitchFamily="34" charset="0"/>
              </a:rPr>
              <a:t>	Befehlsstelle einrichten</a:t>
            </a:r>
            <a:r>
              <a:rPr lang="de-AT" altLang="de-DE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838200" y="21336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838200" y="1600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838200" y="3124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838200" y="36576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838200" y="41910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838200" y="51816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838200" y="57150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762000" y="35814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762000" y="51054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762000" y="41148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6228E7A1-2360-44EA-A66A-62E0FAF8E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6108-C090-454F-AB37-D0EE48F66B4E}" type="slidenum">
              <a:rPr lang="de-AT" altLang="de-DE" smtClean="0"/>
              <a:pPr/>
              <a:t>19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6" grpId="0" autoUpdateAnimBg="0"/>
      <p:bldP spid="26637" grpId="0" autoUpdateAnimBg="0"/>
      <p:bldP spid="2663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52500"/>
            <a:ext cx="7772400" cy="685800"/>
          </a:xfrm>
        </p:spPr>
        <p:txBody>
          <a:bodyPr/>
          <a:lstStyle/>
          <a:p>
            <a:r>
              <a:rPr lang="de-DE" altLang="de-DE" sz="2400" b="1">
                <a:solidFill>
                  <a:schemeClr val="tx1"/>
                </a:solidFill>
                <a:cs typeface="Arial" panose="020B0604020202020204" pitchFamily="34" charset="0"/>
              </a:rPr>
              <a:t>Aufgabe A Brandeinsatz</a:t>
            </a:r>
            <a:endParaRPr lang="de-AT" altLang="de-DE" sz="2400" b="1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31950"/>
            <a:ext cx="8458200" cy="51816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DE" altLang="de-DE" sz="2800" b="1" dirty="0">
                <a:cs typeface="Times New Roman" panose="02020603050405020304" pitchFamily="18" charset="0"/>
              </a:rPr>
              <a:t>Annahme</a:t>
            </a:r>
            <a:endParaRPr lang="de-AT" altLang="de-DE" sz="2800" dirty="0"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AT" altLang="de-DE" sz="2800" dirty="0">
                <a:cs typeface="Times New Roman" panose="02020603050405020304" pitchFamily="18" charset="0"/>
              </a:rPr>
              <a:t>Sie sind Mitglied der Freiwilligen Feuerwehr „A-Dorf“ und als Zugskommandant eingeteilt.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AT" altLang="de-DE" sz="2800" dirty="0">
                <a:cs typeface="Times New Roman" panose="02020603050405020304" pitchFamily="18" charset="0"/>
              </a:rPr>
              <a:t>Die Feuerwehr ist mit folgenden, </a:t>
            </a:r>
            <a:r>
              <a:rPr lang="de-AT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den Richtlinien des NÖ LFV bzw. ÖBFV entsprechenden</a:t>
            </a:r>
            <a:r>
              <a:rPr lang="de-AT" altLang="de-DE" sz="2800" dirty="0">
                <a:cs typeface="Times New Roman" panose="02020603050405020304" pitchFamily="18" charset="0"/>
              </a:rPr>
              <a:t> Fahrzeugen ausgerüstet:	1 HLF1, 1 KDOF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AT" altLang="de-DE" sz="2800" dirty="0">
                <a:cs typeface="Times New Roman" panose="02020603050405020304" pitchFamily="18" charset="0"/>
              </a:rPr>
              <a:t>Weiters sind in unmittelbarer Nähe weitere, den Richtlinien entsprechend ausgerüstete Einsatzfahrzeuge stationiert: 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AT" altLang="de-DE" sz="2800" dirty="0">
                <a:cs typeface="Times New Roman" panose="02020603050405020304" pitchFamily="18" charset="0"/>
              </a:rPr>
              <a:t>	FF B – Dorf: 	1 HLF3	1 MTF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AT" altLang="de-DE" sz="2800" dirty="0">
                <a:cs typeface="Times New Roman" panose="02020603050405020304" pitchFamily="18" charset="0"/>
              </a:rPr>
              <a:t>	FF C – Dorf: 	1 HLF1  	1 KDOF</a:t>
            </a:r>
          </a:p>
          <a:p>
            <a:pPr marL="0" indent="0">
              <a:lnSpc>
                <a:spcPct val="90000"/>
              </a:lnSpc>
            </a:pPr>
            <a:endParaRPr lang="de-AT" altLang="de-DE" sz="2800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3798F48-7936-446A-A294-C47E0C7A7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6108-C090-454F-AB37-D0EE48F66B4E}" type="slidenum">
              <a:rPr lang="de-AT" altLang="de-DE" smtClean="0"/>
              <a:pPr/>
              <a:t>2</a:t>
            </a:fld>
            <a:endParaRPr lang="de-AT" alt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D22A09B-1BAF-4BDB-8494-DAAA51BFF314}"/>
              </a:ext>
            </a:extLst>
          </p:cNvPr>
          <p:cNvSpPr txBox="1"/>
          <p:nvPr/>
        </p:nvSpPr>
        <p:spPr>
          <a:xfrm>
            <a:off x="7668344" y="26064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/>
              <a:t>Bsp</a:t>
            </a:r>
            <a:r>
              <a:rPr lang="de-AT" dirty="0"/>
              <a:t> 6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marL="387350" indent="-387350" algn="l"/>
            <a:r>
              <a:rPr lang="de-AT" altLang="de-DE" sz="2400" b="1">
                <a:solidFill>
                  <a:schemeClr val="tx1"/>
                </a:solidFill>
                <a:cs typeface="Times New Roman" panose="02020603050405020304" pitchFamily="18" charset="0"/>
              </a:rPr>
              <a:t>2) Was ist Ihre erste Tätigkeit nach dem Eintreffen am Einsatzort als Einsatzleiter?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724400"/>
          </a:xfrm>
        </p:spPr>
        <p:txBody>
          <a:bodyPr/>
          <a:lstStyle/>
          <a:p>
            <a:pPr marL="863600" indent="-863600">
              <a:buFontTx/>
              <a:buNone/>
            </a:pPr>
            <a:r>
              <a:rPr lang="de-AT" altLang="de-DE">
                <a:cs typeface="Arial" panose="020B0604020202020204" pitchFamily="34" charset="0"/>
              </a:rPr>
              <a:t>	Amtsarzt verständigen</a:t>
            </a:r>
            <a:endParaRPr lang="de-AT" altLang="de-DE">
              <a:cs typeface="Times New Roman" panose="02020603050405020304" pitchFamily="18" charset="0"/>
            </a:endParaRPr>
          </a:p>
          <a:p>
            <a:pPr marL="863600" indent="-863600">
              <a:buFontTx/>
              <a:buNone/>
            </a:pPr>
            <a:r>
              <a:rPr lang="de-AT" altLang="de-DE">
                <a:cs typeface="Arial" panose="020B0604020202020204" pitchFamily="34" charset="0"/>
              </a:rPr>
              <a:t>	Evakuierung der Bewohner der Nachbarobjekte</a:t>
            </a:r>
            <a:endParaRPr lang="de-AT" altLang="de-DE">
              <a:cs typeface="Times New Roman" panose="02020603050405020304" pitchFamily="18" charset="0"/>
            </a:endParaRPr>
          </a:p>
          <a:p>
            <a:pPr marL="863600" indent="-863600">
              <a:buFontTx/>
              <a:buNone/>
            </a:pPr>
            <a:r>
              <a:rPr lang="de-AT" altLang="de-DE">
                <a:cs typeface="Arial" panose="020B0604020202020204" pitchFamily="34" charset="0"/>
              </a:rPr>
              <a:t>	Aufnahme von Personalien der Unfallbeteiligten</a:t>
            </a:r>
            <a:endParaRPr lang="de-AT" altLang="de-DE">
              <a:cs typeface="Times New Roman" panose="02020603050405020304" pitchFamily="18" charset="0"/>
            </a:endParaRPr>
          </a:p>
          <a:p>
            <a:pPr marL="863600" indent="-863600">
              <a:buFontTx/>
              <a:buNone/>
            </a:pPr>
            <a:r>
              <a:rPr lang="de-AT" altLang="de-DE">
                <a:cs typeface="Arial" panose="020B0604020202020204" pitchFamily="34" charset="0"/>
              </a:rPr>
              <a:t>	Lagefeststellung</a:t>
            </a:r>
            <a:endParaRPr lang="de-AT" altLang="de-DE">
              <a:cs typeface="Times New Roman" panose="02020603050405020304" pitchFamily="18" charset="0"/>
            </a:endParaRPr>
          </a:p>
          <a:p>
            <a:pPr marL="863600" indent="-863600">
              <a:buFontTx/>
              <a:buNone/>
            </a:pPr>
            <a:r>
              <a:rPr lang="de-AT" altLang="de-DE">
                <a:cs typeface="Arial" panose="020B0604020202020204" pitchFamily="34" charset="0"/>
              </a:rPr>
              <a:t>	Behörde verständigen</a:t>
            </a:r>
            <a:endParaRPr lang="de-AT" altLang="de-DE">
              <a:cs typeface="Times New Roman" panose="02020603050405020304" pitchFamily="18" charset="0"/>
            </a:endParaRPr>
          </a:p>
          <a:p>
            <a:pPr marL="863600" indent="-863600">
              <a:buFontTx/>
              <a:buNone/>
            </a:pPr>
            <a:r>
              <a:rPr lang="de-AT" altLang="de-DE">
                <a:cs typeface="Arial" panose="020B0604020202020204" pitchFamily="34" charset="0"/>
              </a:rPr>
              <a:t>	Errichtung der Einsatzleitstelle</a:t>
            </a:r>
            <a:r>
              <a:rPr lang="de-AT" altLang="de-DE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838200" y="1676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838200" y="22098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838200" y="4343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838200" y="33528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838200" y="49530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838200" y="55626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762000" y="4267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1118FFC-4644-41B5-B2F6-F5023F951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6108-C090-454F-AB37-D0EE48F66B4E}" type="slidenum">
              <a:rPr lang="de-AT" altLang="de-DE" smtClean="0"/>
              <a:pPr/>
              <a:t>20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endParaRPr lang="de-DE" altLang="de-DE"/>
          </a:p>
        </p:txBody>
      </p:sp>
      <p:pic>
        <p:nvPicPr>
          <p:cNvPr id="28678" name="Picture 6" descr="fuehrungsverf_6_te_bi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1FAAC06-930E-489B-B678-23A0320C9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E5FD-C1A7-4971-8C53-D8E558B8AF04}" type="slidenum">
              <a:rPr lang="de-AT" altLang="de-DE" smtClean="0"/>
              <a:pPr/>
              <a:t>21</a:t>
            </a:fld>
            <a:endParaRPr lang="de-AT" altLang="de-D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marL="387350" indent="-387350" algn="l"/>
            <a:r>
              <a:rPr lang="de-AT" altLang="de-DE" sz="2400" b="1">
                <a:solidFill>
                  <a:schemeClr val="tx1"/>
                </a:solidFill>
                <a:cs typeface="Times New Roman" panose="02020603050405020304" pitchFamily="18" charset="0"/>
              </a:rPr>
              <a:t>Sie haben folgende Lage festgestellt: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458200" cy="5257800"/>
          </a:xfrm>
        </p:spPr>
        <p:txBody>
          <a:bodyPr/>
          <a:lstStyle/>
          <a:p>
            <a:pPr marL="387350" indent="-387350"/>
            <a:r>
              <a:rPr lang="de-AT" altLang="de-DE" dirty="0">
                <a:cs typeface="Arial" panose="020B0604020202020204" pitchFamily="34" charset="0"/>
              </a:rPr>
              <a:t>sonniger Tag mit 15° Temperatur, mittlere Windgeschwindigkeit aus Richtung A-Dorf. </a:t>
            </a:r>
          </a:p>
          <a:p>
            <a:pPr marL="387350" indent="-387350"/>
            <a:r>
              <a:rPr lang="de-AT" altLang="de-DE" dirty="0">
                <a:cs typeface="Arial" panose="020B0604020202020204" pitchFamily="34" charset="0"/>
              </a:rPr>
              <a:t>Der LKW fuhr auf der </a:t>
            </a:r>
            <a:r>
              <a:rPr lang="de-AT" altLang="de-DE" dirty="0" err="1">
                <a:cs typeface="Arial" panose="020B0604020202020204" pitchFamily="34" charset="0"/>
              </a:rPr>
              <a:t>LStr</a:t>
            </a:r>
            <a:r>
              <a:rPr lang="de-AT" altLang="de-DE" dirty="0">
                <a:cs typeface="Arial" panose="020B0604020202020204" pitchFamily="34" charset="0"/>
              </a:rPr>
              <a:t>. Nr. 2345 von A-Dorf in Richtung B-Dorf, geriet von der Fahrbahn ab und stieß dabei an einen Baum, der unmittelbar neben der Fahrbahn steht. </a:t>
            </a:r>
          </a:p>
          <a:p>
            <a:pPr marL="387350" indent="-387350"/>
            <a:r>
              <a:rPr lang="de-AT" altLang="de-DE" dirty="0">
                <a:cs typeface="Arial" panose="020B0604020202020204" pitchFamily="34" charset="0"/>
              </a:rPr>
              <a:t>Der Fahrer wird bei der Kollision mit dem Baum im LKW eingeklemmt, ist bewusstlos und blutet. 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7E916E5-83F9-4420-89D2-E4810ECD9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6108-C090-454F-AB37-D0EE48F66B4E}" type="slidenum">
              <a:rPr lang="de-AT" altLang="de-DE" smtClean="0"/>
              <a:pPr/>
              <a:t>22</a:t>
            </a:fld>
            <a:endParaRPr lang="de-AT" altLang="de-DE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458200" cy="5257800"/>
          </a:xfrm>
        </p:spPr>
        <p:txBody>
          <a:bodyPr/>
          <a:lstStyle/>
          <a:p>
            <a:pPr marL="387350" indent="-387350"/>
            <a:r>
              <a:rPr lang="de-AT" altLang="de-DE" sz="2800" dirty="0">
                <a:cs typeface="Arial" panose="020B0604020202020204" pitchFamily="34" charset="0"/>
              </a:rPr>
              <a:t>Kennzeichnung des LKW: vorne und hinten am Fahrzeug orange Warntafeln ohne Nummern, </a:t>
            </a:r>
          </a:p>
          <a:p>
            <a:pPr marL="387350" indent="-387350"/>
            <a:r>
              <a:rPr lang="de-AT" altLang="de-DE" sz="2800" dirty="0">
                <a:cs typeface="Arial" panose="020B0604020202020204" pitchFamily="34" charset="0"/>
              </a:rPr>
              <a:t>Eine große Menge Unfallmerkblätter befinden sich im Bereich der Windschutzscheibe.</a:t>
            </a:r>
          </a:p>
          <a:p>
            <a:pPr marL="387350" indent="-387350"/>
            <a:r>
              <a:rPr lang="de-AT" altLang="de-DE" sz="2800" dirty="0">
                <a:cs typeface="Arial" panose="020B0604020202020204" pitchFamily="34" charset="0"/>
              </a:rPr>
              <a:t>Wasserentnahmestelle: </a:t>
            </a:r>
            <a:r>
              <a:rPr lang="de-AT" altLang="de-DE" sz="2800" dirty="0" err="1">
                <a:cs typeface="Arial" panose="020B0604020202020204" pitchFamily="34" charset="0"/>
              </a:rPr>
              <a:t>Meilersdorferbach</a:t>
            </a:r>
            <a:r>
              <a:rPr lang="de-AT" altLang="de-DE" sz="2800" dirty="0">
                <a:cs typeface="Arial" panose="020B0604020202020204" pitchFamily="34" charset="0"/>
              </a:rPr>
              <a:t>, in einer Entfernung von 250 m mit einem Höhenunterschied von 60 m</a:t>
            </a:r>
          </a:p>
          <a:p>
            <a:pPr marL="387350" indent="-387350"/>
            <a:r>
              <a:rPr lang="de-AT" altLang="de-DE" sz="2800" dirty="0">
                <a:cs typeface="Arial" panose="020B0604020202020204" pitchFamily="34" charset="0"/>
              </a:rPr>
              <a:t>Keine austretenden Flüssigkeiten erkennbar</a:t>
            </a:r>
          </a:p>
          <a:p>
            <a:pPr marL="387350" indent="-387350"/>
            <a:r>
              <a:rPr lang="de-AT" altLang="de-DE" sz="2800" dirty="0">
                <a:cs typeface="Arial" panose="020B0604020202020204" pitchFamily="34" charset="0"/>
              </a:rPr>
              <a:t>Meldung der BAZ: FF B-Dorf ist ausgerückt, Rettung und Polizei verständigt.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58A3187-B00A-49B8-B56A-16F464BC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6108-C090-454F-AB37-D0EE48F66B4E}" type="slidenum">
              <a:rPr lang="de-AT" altLang="de-DE" smtClean="0"/>
              <a:pPr/>
              <a:t>23</a:t>
            </a:fld>
            <a:endParaRPr lang="de-AT" altLang="de-D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marL="387350" indent="-387350" algn="l"/>
            <a:r>
              <a:rPr lang="de-AT" altLang="de-DE" sz="2400" b="1">
                <a:solidFill>
                  <a:schemeClr val="tx1"/>
                </a:solidFill>
                <a:cs typeface="Times New Roman" panose="02020603050405020304" pitchFamily="18" charset="0"/>
              </a:rPr>
              <a:t>3) Worin liegt die größte Gefahr?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724400"/>
          </a:xfrm>
        </p:spPr>
        <p:txBody>
          <a:bodyPr/>
          <a:lstStyle/>
          <a:p>
            <a:pPr marL="863600" indent="-863600">
              <a:buFontTx/>
              <a:buNone/>
            </a:pPr>
            <a:r>
              <a:rPr lang="de-AT" altLang="de-DE">
                <a:cs typeface="Arial" panose="020B0604020202020204" pitchFamily="34" charset="0"/>
              </a:rPr>
              <a:t>	Baum droht umzustürzen</a:t>
            </a:r>
            <a:endParaRPr lang="de-AT" altLang="de-DE">
              <a:cs typeface="Times New Roman" panose="02020603050405020304" pitchFamily="18" charset="0"/>
            </a:endParaRPr>
          </a:p>
          <a:p>
            <a:pPr marL="863600" indent="-863600">
              <a:buFontTx/>
              <a:buNone/>
            </a:pPr>
            <a:r>
              <a:rPr lang="de-AT" altLang="de-DE">
                <a:cs typeface="Arial" panose="020B0604020202020204" pitchFamily="34" charset="0"/>
              </a:rPr>
              <a:t>	Explosionsgefahr</a:t>
            </a:r>
            <a:endParaRPr lang="de-AT" altLang="de-DE">
              <a:cs typeface="Times New Roman" panose="02020603050405020304" pitchFamily="18" charset="0"/>
            </a:endParaRPr>
          </a:p>
          <a:p>
            <a:pPr marL="863600" indent="-863600">
              <a:buFontTx/>
              <a:buNone/>
            </a:pPr>
            <a:r>
              <a:rPr lang="de-AT" altLang="de-DE">
                <a:cs typeface="Arial" panose="020B0604020202020204" pitchFamily="34" charset="0"/>
              </a:rPr>
              <a:t>	Vergiftungsgefahr</a:t>
            </a:r>
            <a:endParaRPr lang="de-AT" altLang="de-DE">
              <a:cs typeface="Times New Roman" panose="02020603050405020304" pitchFamily="18" charset="0"/>
            </a:endParaRPr>
          </a:p>
          <a:p>
            <a:pPr marL="863600" indent="-863600">
              <a:buFontTx/>
              <a:buNone/>
            </a:pPr>
            <a:r>
              <a:rPr lang="de-AT" altLang="de-DE">
                <a:cs typeface="Arial" panose="020B0604020202020204" pitchFamily="34" charset="0"/>
              </a:rPr>
              <a:t>	Gefahr für die Umwelt</a:t>
            </a:r>
            <a:endParaRPr lang="de-AT" altLang="de-DE">
              <a:cs typeface="Times New Roman" panose="02020603050405020304" pitchFamily="18" charset="0"/>
            </a:endParaRPr>
          </a:p>
          <a:p>
            <a:pPr marL="863600" indent="-863600">
              <a:buFontTx/>
              <a:buNone/>
            </a:pPr>
            <a:r>
              <a:rPr lang="de-AT" altLang="de-DE">
                <a:cs typeface="Arial" panose="020B0604020202020204" pitchFamily="34" charset="0"/>
              </a:rPr>
              <a:t>	Gefahr für eingeklemmte Person</a:t>
            </a:r>
            <a:endParaRPr lang="de-AT" altLang="de-DE">
              <a:cs typeface="Times New Roman" panose="02020603050405020304" pitchFamily="18" charset="0"/>
            </a:endParaRPr>
          </a:p>
          <a:p>
            <a:pPr marL="863600" indent="-863600">
              <a:buFontTx/>
              <a:buNone/>
            </a:pPr>
            <a:r>
              <a:rPr lang="de-AT" altLang="de-DE">
                <a:cs typeface="Arial" panose="020B0604020202020204" pitchFamily="34" charset="0"/>
              </a:rPr>
              <a:t>	Gefahr für den nachfolgenden Verkehr</a:t>
            </a:r>
            <a:r>
              <a:rPr lang="de-AT" altLang="de-DE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762000" y="1600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762000" y="22098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762000" y="2819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762000" y="33528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762000" y="45720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762000" y="3962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685800" y="3886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7A7CC7C3-06B0-416B-AD24-D3FBB4460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6108-C090-454F-AB37-D0EE48F66B4E}" type="slidenum">
              <a:rPr lang="de-AT" altLang="de-DE" smtClean="0"/>
              <a:pPr/>
              <a:t>24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93" name="Rectangle 25"/>
          <p:cNvSpPr>
            <a:spLocks noChangeArrowheads="1"/>
          </p:cNvSpPr>
          <p:nvPr/>
        </p:nvSpPr>
        <p:spPr bwMode="auto">
          <a:xfrm>
            <a:off x="457200" y="3629571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381000"/>
          </a:xfrm>
        </p:spPr>
        <p:txBody>
          <a:bodyPr/>
          <a:lstStyle/>
          <a:p>
            <a:pPr marL="387350" indent="-387350" algn="l"/>
            <a:r>
              <a:rPr lang="de-AT" altLang="de-DE" sz="2200" b="1">
                <a:solidFill>
                  <a:schemeClr val="tx1"/>
                </a:solidFill>
                <a:cs typeface="Times New Roman" panose="02020603050405020304" pitchFamily="18" charset="0"/>
              </a:rPr>
              <a:t>4) Sie entschließen sich folgende Erstmaßnahmen zu setzen: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458200" cy="5943600"/>
          </a:xfrm>
        </p:spPr>
        <p:txBody>
          <a:bodyPr/>
          <a:lstStyle/>
          <a:p>
            <a:pPr marL="476250" indent="-476250">
              <a:lnSpc>
                <a:spcPct val="80000"/>
              </a:lnSpc>
              <a:buFontTx/>
              <a:buNone/>
            </a:pPr>
            <a:r>
              <a:rPr lang="de-AT" altLang="de-DE" sz="2400" dirty="0">
                <a:cs typeface="Arial" panose="020B0604020202020204" pitchFamily="34" charset="0"/>
              </a:rPr>
              <a:t>	</a:t>
            </a:r>
            <a:r>
              <a:rPr lang="de-DE" altLang="de-DE" sz="2400" dirty="0">
                <a:cs typeface="Arial" panose="020B0604020202020204" pitchFamily="34" charset="0"/>
              </a:rPr>
              <a:t>Einsatz der FF A-Dorf .(wozu?).</a:t>
            </a:r>
            <a:endParaRPr lang="de-AT" altLang="de-DE" sz="2400" dirty="0">
              <a:cs typeface="Times New Roman" panose="02020603050405020304" pitchFamily="18" charset="0"/>
            </a:endParaRPr>
          </a:p>
          <a:p>
            <a:pPr marL="476250" indent="-476250">
              <a:lnSpc>
                <a:spcPct val="80000"/>
              </a:lnSpc>
              <a:buFontTx/>
              <a:buNone/>
            </a:pPr>
            <a:r>
              <a:rPr lang="de-AT" altLang="de-DE" sz="2400" dirty="0">
                <a:cs typeface="Arial" panose="020B0604020202020204" pitchFamily="34" charset="0"/>
              </a:rPr>
              <a:t>	Absperrungsmaßnahmen (30 - 60 Meter)</a:t>
            </a:r>
            <a:endParaRPr lang="de-AT" altLang="de-DE" sz="2400" dirty="0">
              <a:cs typeface="Times New Roman" panose="02020603050405020304" pitchFamily="18" charset="0"/>
            </a:endParaRPr>
          </a:p>
          <a:p>
            <a:pPr marL="476250" indent="-476250">
              <a:lnSpc>
                <a:spcPct val="80000"/>
              </a:lnSpc>
              <a:buFontTx/>
              <a:buNone/>
            </a:pPr>
            <a:r>
              <a:rPr lang="de-AT" altLang="de-DE" sz="2400" dirty="0">
                <a:cs typeface="Arial" panose="020B0604020202020204" pitchFamily="34" charset="0"/>
              </a:rPr>
              <a:t>	großräumige Evakuierung veranlassen</a:t>
            </a:r>
            <a:endParaRPr lang="de-AT" altLang="de-DE" sz="2400" dirty="0">
              <a:cs typeface="Times New Roman" panose="02020603050405020304" pitchFamily="18" charset="0"/>
            </a:endParaRPr>
          </a:p>
          <a:p>
            <a:pPr marL="476250" indent="-476250">
              <a:lnSpc>
                <a:spcPct val="80000"/>
              </a:lnSpc>
              <a:buFontTx/>
              <a:buNone/>
            </a:pPr>
            <a:r>
              <a:rPr lang="de-AT" altLang="de-DE" sz="2400" dirty="0">
                <a:cs typeface="Arial" panose="020B0604020202020204" pitchFamily="34" charset="0"/>
              </a:rPr>
              <a:t> 	Spezialkräfte (Schadstofffahrzeug) anfordern</a:t>
            </a:r>
            <a:endParaRPr lang="de-AT" altLang="de-DE" sz="2400" dirty="0">
              <a:cs typeface="Times New Roman" panose="02020603050405020304" pitchFamily="18" charset="0"/>
            </a:endParaRPr>
          </a:p>
          <a:p>
            <a:pPr marL="476250" indent="-476250">
              <a:lnSpc>
                <a:spcPct val="80000"/>
              </a:lnSpc>
              <a:buFontTx/>
              <a:buNone/>
            </a:pPr>
            <a:r>
              <a:rPr lang="de-AT" altLang="de-DE" sz="2400" dirty="0">
                <a:cs typeface="Arial" panose="020B0604020202020204" pitchFamily="34" charset="0"/>
              </a:rPr>
              <a:t>	Festlegung des Standortes der Einsatzleitstelle 60 m vor der Unfallstelle gegen die Windrichtung</a:t>
            </a:r>
            <a:endParaRPr lang="de-AT" altLang="de-DE" sz="2400" dirty="0">
              <a:cs typeface="Times New Roman" panose="02020603050405020304" pitchFamily="18" charset="0"/>
            </a:endParaRPr>
          </a:p>
          <a:p>
            <a:pPr marL="476250" indent="-476250">
              <a:lnSpc>
                <a:spcPct val="80000"/>
              </a:lnSpc>
              <a:buFontTx/>
              <a:buNone/>
            </a:pPr>
            <a:r>
              <a:rPr lang="de-AT" altLang="de-DE" sz="2400" dirty="0">
                <a:cs typeface="Arial" panose="020B0604020202020204" pitchFamily="34" charset="0"/>
              </a:rPr>
              <a:t>	Brandschutz aufbauen </a:t>
            </a:r>
          </a:p>
          <a:p>
            <a:pPr marL="476250" indent="-476250">
              <a:lnSpc>
                <a:spcPct val="80000"/>
              </a:lnSpc>
              <a:buFontTx/>
              <a:buNone/>
            </a:pPr>
            <a:r>
              <a:rPr lang="de-AT" altLang="de-DE" sz="2400" dirty="0">
                <a:cs typeface="Arial" panose="020B0604020202020204" pitchFamily="34" charset="0"/>
              </a:rPr>
              <a:t>	Fahrzeug einschäumen</a:t>
            </a:r>
            <a:endParaRPr lang="de-AT" altLang="de-DE" sz="2400" dirty="0">
              <a:cs typeface="Times New Roman" panose="02020603050405020304" pitchFamily="18" charset="0"/>
            </a:endParaRPr>
          </a:p>
          <a:p>
            <a:pPr marL="476250" indent="-476250">
              <a:lnSpc>
                <a:spcPct val="80000"/>
              </a:lnSpc>
              <a:buFontTx/>
              <a:buNone/>
            </a:pPr>
            <a:r>
              <a:rPr lang="de-AT" altLang="de-DE" sz="2400" dirty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de-AT" altLang="de-DE" sz="2400" dirty="0">
                <a:cs typeface="Arial" panose="020B0604020202020204" pitchFamily="34" charset="0"/>
              </a:rPr>
              <a:t>	Weitere Erkundung der Lage (Unfallmerkblätter, Ladefläche) – zumindest mit Atemschutz</a:t>
            </a:r>
            <a:endParaRPr lang="de-AT" altLang="de-DE" sz="2400" dirty="0">
              <a:cs typeface="Times New Roman" panose="02020603050405020304" pitchFamily="18" charset="0"/>
            </a:endParaRPr>
          </a:p>
          <a:p>
            <a:pPr marL="476250" indent="-476250">
              <a:lnSpc>
                <a:spcPct val="80000"/>
              </a:lnSpc>
              <a:buFontTx/>
              <a:buNone/>
            </a:pPr>
            <a:r>
              <a:rPr lang="de-AT" altLang="de-DE" sz="2400" dirty="0">
                <a:cs typeface="Arial" panose="020B0604020202020204" pitchFamily="34" charset="0"/>
              </a:rPr>
              <a:t>	sofortige Fahrzeugbergung durchführen</a:t>
            </a:r>
            <a:endParaRPr lang="de-AT" altLang="de-DE" sz="2400" dirty="0">
              <a:cs typeface="Times New Roman" panose="02020603050405020304" pitchFamily="18" charset="0"/>
            </a:endParaRPr>
          </a:p>
          <a:p>
            <a:pPr marL="476250" indent="-476250">
              <a:lnSpc>
                <a:spcPct val="80000"/>
              </a:lnSpc>
              <a:buFontTx/>
              <a:buNone/>
            </a:pPr>
            <a:r>
              <a:rPr lang="de-AT" altLang="de-DE" sz="2400" dirty="0">
                <a:cs typeface="Arial" panose="020B0604020202020204" pitchFamily="34" charset="0"/>
              </a:rPr>
              <a:t>	Deko-Platz aufbauen</a:t>
            </a:r>
            <a:endParaRPr lang="de-AT" altLang="de-DE" sz="2400" dirty="0">
              <a:cs typeface="Times New Roman" panose="02020603050405020304" pitchFamily="18" charset="0"/>
            </a:endParaRPr>
          </a:p>
          <a:p>
            <a:pPr marL="476250" indent="-476250">
              <a:lnSpc>
                <a:spcPct val="80000"/>
              </a:lnSpc>
              <a:buFontTx/>
              <a:buNone/>
            </a:pPr>
            <a:r>
              <a:rPr lang="de-AT" altLang="de-DE" sz="2400" dirty="0">
                <a:cs typeface="Arial" panose="020B0604020202020204" pitchFamily="34" charset="0"/>
              </a:rPr>
              <a:t>	Kanister mit Chemikalienschutzanzug unter ständigem Kühlen bergen</a:t>
            </a:r>
            <a:endParaRPr lang="de-AT" altLang="de-DE" sz="2400" dirty="0">
              <a:cs typeface="Times New Roman" panose="02020603050405020304" pitchFamily="18" charset="0"/>
            </a:endParaRPr>
          </a:p>
          <a:p>
            <a:pPr marL="476250" indent="-476250">
              <a:lnSpc>
                <a:spcPct val="80000"/>
              </a:lnSpc>
              <a:buFontTx/>
              <a:buNone/>
            </a:pPr>
            <a:r>
              <a:rPr lang="de-AT" altLang="de-DE" sz="2400" dirty="0">
                <a:cs typeface="Arial" panose="020B0604020202020204" pitchFamily="34" charset="0"/>
              </a:rPr>
              <a:t>	Mannschaft bis zum Eintreffen des Schadstofffahrzeuges zum Rauchen abtreten lassen</a:t>
            </a:r>
            <a:r>
              <a:rPr lang="de-AT" altLang="de-DE" sz="24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57200" y="62488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457200" y="138688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457200" y="176788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457200" y="216634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457200" y="2796134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457200" y="3172371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381000" y="54868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395536" y="1689584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 dirty="0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 dirty="0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395536" y="2114526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 dirty="0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 dirty="0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467544" y="5622504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457200" y="4232176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467544" y="4592216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89" name="Rectangle 21"/>
          <p:cNvSpPr>
            <a:spLocks noChangeArrowheads="1"/>
          </p:cNvSpPr>
          <p:nvPr/>
        </p:nvSpPr>
        <p:spPr bwMode="auto">
          <a:xfrm>
            <a:off x="467544" y="4973216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91" name="Rectangle 23"/>
          <p:cNvSpPr>
            <a:spLocks noChangeArrowheads="1"/>
          </p:cNvSpPr>
          <p:nvPr/>
        </p:nvSpPr>
        <p:spPr bwMode="auto">
          <a:xfrm>
            <a:off x="457200" y="100588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381000" y="92968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395288" y="2720008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 dirty="0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 dirty="0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388215" y="3558952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 dirty="0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 dirty="0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8901706-BC4C-4AC2-9484-816CE34B7489}"/>
              </a:ext>
            </a:extLst>
          </p:cNvPr>
          <p:cNvSpPr txBox="1"/>
          <p:nvPr/>
        </p:nvSpPr>
        <p:spPr>
          <a:xfrm>
            <a:off x="5268834" y="596182"/>
            <a:ext cx="3798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i="1" dirty="0">
                <a:solidFill>
                  <a:srgbClr val="FF0000"/>
                </a:solidFill>
                <a:latin typeface="+mj-lt"/>
              </a:rPr>
              <a:t>Menschenrettung durchführen</a:t>
            </a:r>
          </a:p>
        </p:txBody>
      </p:sp>
      <p:sp>
        <p:nvSpPr>
          <p:cNvPr id="23" name="Line 9">
            <a:extLst>
              <a:ext uri="{FF2B5EF4-FFF2-40B4-BE49-F238E27FC236}">
                <a16:creationId xmlns:a16="http://schemas.microsoft.com/office/drawing/2014/main" id="{A0E9E513-ED5C-441A-9C9F-5AE90A7BE94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4088" y="908720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DCE566D-D045-4E89-B471-956F62387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6108-C090-454F-AB37-D0EE48F66B4E}" type="slidenum">
              <a:rPr lang="de-AT" altLang="de-DE" smtClean="0"/>
              <a:pPr/>
              <a:t>25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8" grpId="0" autoUpdateAnimBg="0"/>
      <p:bldP spid="32779" grpId="0" autoUpdateAnimBg="0"/>
      <p:bldP spid="32780" grpId="0" autoUpdateAnimBg="0"/>
      <p:bldP spid="32792" grpId="0" autoUpdateAnimBg="0"/>
      <p:bldP spid="32794" grpId="0" autoUpdateAnimBg="0"/>
      <p:bldP spid="21" grpId="0" autoUpdateAnimBg="0"/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marL="387350" indent="-387350" algn="l"/>
            <a:r>
              <a:rPr lang="de-AT" altLang="de-DE" sz="2400" b="1">
                <a:solidFill>
                  <a:schemeClr val="tx1"/>
                </a:solidFill>
                <a:cs typeface="Times New Roman" panose="02020603050405020304" pitchFamily="18" charset="0"/>
              </a:rPr>
              <a:t>5) Zur Umsetzung des Entschlusses geben Sie als Einsatzleiter: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724400"/>
          </a:xfrm>
        </p:spPr>
        <p:txBody>
          <a:bodyPr/>
          <a:lstStyle/>
          <a:p>
            <a:pPr marL="863600" indent="-863600">
              <a:buFontTx/>
              <a:buNone/>
            </a:pPr>
            <a:r>
              <a:rPr lang="de-AT" altLang="de-DE" dirty="0">
                <a:cs typeface="Arial" panose="020B0604020202020204" pitchFamily="34" charset="0"/>
              </a:rPr>
              <a:t>	einen mündlichen Bescheid</a:t>
            </a:r>
            <a:endParaRPr lang="de-AT" altLang="de-DE" dirty="0">
              <a:cs typeface="Times New Roman" panose="02020603050405020304" pitchFamily="18" charset="0"/>
            </a:endParaRPr>
          </a:p>
          <a:p>
            <a:pPr marL="863600" indent="-863600">
              <a:buFontTx/>
              <a:buNone/>
            </a:pPr>
            <a:r>
              <a:rPr lang="de-AT" altLang="de-DE" dirty="0">
                <a:cs typeface="Arial" panose="020B0604020202020204" pitchFamily="34" charset="0"/>
              </a:rPr>
              <a:t>	eine Dienstanweisung</a:t>
            </a:r>
            <a:endParaRPr lang="de-AT" altLang="de-DE" dirty="0">
              <a:cs typeface="Times New Roman" panose="02020603050405020304" pitchFamily="18" charset="0"/>
            </a:endParaRPr>
          </a:p>
          <a:p>
            <a:pPr marL="863600" indent="-863600">
              <a:buFontTx/>
              <a:buNone/>
            </a:pPr>
            <a:r>
              <a:rPr lang="de-AT" altLang="de-DE" dirty="0">
                <a:cs typeface="Arial" panose="020B0604020202020204" pitchFamily="34" charset="0"/>
              </a:rPr>
              <a:t>	eine Meldung</a:t>
            </a:r>
            <a:endParaRPr lang="de-AT" altLang="de-DE" dirty="0">
              <a:cs typeface="Times New Roman" panose="02020603050405020304" pitchFamily="18" charset="0"/>
            </a:endParaRPr>
          </a:p>
          <a:p>
            <a:pPr marL="863600" indent="-863600">
              <a:buFontTx/>
              <a:buNone/>
            </a:pPr>
            <a:r>
              <a:rPr lang="de-AT" altLang="de-DE" dirty="0">
                <a:cs typeface="Arial" panose="020B0604020202020204" pitchFamily="34" charset="0"/>
              </a:rPr>
              <a:t>	einen Befehl</a:t>
            </a:r>
            <a:endParaRPr lang="de-AT" altLang="de-DE" dirty="0">
              <a:cs typeface="Times New Roman" panose="02020603050405020304" pitchFamily="18" charset="0"/>
            </a:endParaRPr>
          </a:p>
          <a:p>
            <a:pPr marL="863600" indent="-863600">
              <a:buFontTx/>
              <a:buNone/>
            </a:pPr>
            <a:r>
              <a:rPr lang="de-AT" altLang="de-DE" dirty="0">
                <a:cs typeface="Arial" panose="020B0604020202020204" pitchFamily="34" charset="0"/>
              </a:rPr>
              <a:t>	eine Weisung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685800" y="1676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685800" y="22098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685800" y="2819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685800" y="33528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685800" y="3962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609600" y="32766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47C62D15-FFDD-4070-A057-5857DBC03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6108-C090-454F-AB37-D0EE48F66B4E}" type="slidenum">
              <a:rPr lang="de-AT" altLang="de-DE" smtClean="0"/>
              <a:pPr/>
              <a:t>26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1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53400" cy="609600"/>
          </a:xfrm>
        </p:spPr>
        <p:txBody>
          <a:bodyPr/>
          <a:lstStyle/>
          <a:p>
            <a:pPr marL="387350" indent="-387350" algn="l"/>
            <a:r>
              <a:rPr lang="de-AT" altLang="de-DE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6) </a:t>
            </a:r>
            <a:r>
              <a:rPr lang="de-AT" altLang="de-DE" sz="2400" b="1" dirty="0">
                <a:latin typeface="Arial" panose="020B0604020202020204" pitchFamily="34" charset="0"/>
                <a:cs typeface="Times New Roman" panose="02020603050405020304" pitchFamily="18" charset="0"/>
              </a:rPr>
              <a:t>Befehl an die Gruppenkommandanten der </a:t>
            </a:r>
            <a:r>
              <a:rPr lang="de-AT" altLang="de-DE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FF A-Dorf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533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de-AT" altLang="de-DE" sz="2800" b="1" dirty="0">
                <a:cs typeface="Arial" panose="020B0604020202020204" pitchFamily="34" charset="0"/>
              </a:rPr>
              <a:t>LAGE</a:t>
            </a:r>
            <a:r>
              <a:rPr lang="de-AT" altLang="de-DE" sz="2400" b="1" dirty="0">
                <a:cs typeface="Arial" panose="020B0604020202020204" pitchFamily="34" charset="0"/>
              </a:rPr>
              <a:t>:</a:t>
            </a:r>
            <a:r>
              <a:rPr lang="de-AT" altLang="de-DE" sz="2800" b="1" dirty="0">
                <a:cs typeface="Arial" panose="020B0604020202020204" pitchFamily="34" charset="0"/>
              </a:rPr>
              <a:t>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de-AT" altLang="de-DE" sz="2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de-AT" altLang="de-DE" sz="2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de-AT" altLang="de-DE" sz="2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de-AT" altLang="de-DE" sz="2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de-AT" altLang="de-DE" sz="2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de-AT" altLang="de-DE" sz="2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de-AT" altLang="de-DE" sz="2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de-AT" altLang="de-DE" sz="2800" b="1" dirty="0">
                <a:cs typeface="Arial" panose="020B0604020202020204" pitchFamily="34" charset="0"/>
              </a:rPr>
              <a:t>ENTSCHLUSS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28600" y="1793875"/>
            <a:ext cx="8915400" cy="319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de-AT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Schadenslage:</a:t>
            </a:r>
            <a:br>
              <a:rPr lang="de-AT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Verkehrsunfall, eingeklemmte Person, Gefahrguttransport mit noch </a:t>
            </a: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unbekannten Schadstoffen</a:t>
            </a:r>
            <a:endParaRPr lang="de-AT" altLang="de-DE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Eigene Lage:</a:t>
            </a:r>
            <a:br>
              <a:rPr lang="de-AT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HLF2, KDOF, 14 Mitglieder, FF B-Dorf ausgerückt, Rettung und Polizei verständigt</a:t>
            </a:r>
            <a:endParaRPr lang="de-AT" altLang="de-DE" dirty="0"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Allgemeine Lage</a:t>
            </a:r>
            <a:br>
              <a:rPr lang="de-AT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Wind aus Nordwest</a:t>
            </a: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28600" y="5578475"/>
            <a:ext cx="89154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Absichern der Einsatzstelle, Brandschutz, Rettung des Verletzten, Spezialkräfte anfordern, später Fahrzeugbergung, Verkehrswege freimachen</a:t>
            </a:r>
            <a:r>
              <a:rPr lang="de-AT" altLang="de-DE" sz="2800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de-DE" altLang="de-DE" dirty="0">
              <a:cs typeface="Times New Roman" panose="02020603050405020304" pitchFamily="18" charset="0"/>
            </a:endParaRP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533400" y="4495800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533400" y="2209800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457200" y="3352800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533400" y="2514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533400" y="2895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533400" y="3657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381000" y="5943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533400" y="4038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381000" y="6308725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>
            <a:off x="533400" y="4876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67604739-AE2A-467C-9659-ABBBBBE09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6108-C090-454F-AB37-D0EE48F66B4E}" type="slidenum">
              <a:rPr lang="de-AT" altLang="de-DE" smtClean="0"/>
              <a:pPr/>
              <a:t>27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build="p" autoUpdateAnimBg="0"/>
      <p:bldP spid="34823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549275"/>
            <a:ext cx="8458200" cy="4800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AT" altLang="de-DE" sz="2800" b="1">
                <a:solidFill>
                  <a:srgbClr val="000000"/>
                </a:solidFill>
                <a:cs typeface="Arial" panose="020B0604020202020204" pitchFamily="34" charset="0"/>
              </a:rPr>
              <a:t>3. DURCHFÜHRUNG: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04800" y="1143000"/>
            <a:ext cx="8534400" cy="3490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20000"/>
              </a:spcBef>
            </a:pP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HLF2: Menschenrettung unter größtmöglicher Schutzausrüstung (mind. </a:t>
            </a:r>
            <a:r>
              <a:rPr lang="de-AT" altLang="de-DE" b="1" i="1" dirty="0" err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Pressluftatmer</a:t>
            </a: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), 3-fachen Brandschutz aufbauen</a:t>
            </a:r>
            <a:b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ct val="20000"/>
              </a:spcBef>
            </a:pP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KDOF: Absperrung durchführen (30m – 60m), Einsatzleitung ca. 60 m vor der Unfallstelle Richtung A-Dorf errichten, Schadstofffahrzeug der FF C-Stadt anfordern, Einvernehmen mit Rettung und Polizei herstellen.</a:t>
            </a:r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381000" y="1524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381000" y="1905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381000" y="2362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381000" y="3124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381000" y="3505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381000" y="3886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381000" y="4267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381000" y="4648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>
            <a:off x="395288" y="5445125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>
            <a:off x="381000" y="5791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381000" y="6172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C7DEECF-B392-4E0D-BF47-48E579277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6108-C090-454F-AB37-D0EE48F66B4E}" type="slidenum">
              <a:rPr lang="de-AT" altLang="de-DE" smtClean="0"/>
              <a:pPr/>
              <a:t>28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070A0830-AC29-4AB1-823E-1CC1EDC0C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196752"/>
            <a:ext cx="8915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VERSORGUNG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5.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VERBINDUNG 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de-DE" altLang="de-DE" dirty="0">
              <a:cs typeface="Times New Roman" panose="02020603050405020304" pitchFamily="18" charset="0"/>
            </a:endParaRP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CF8E0713-D738-4039-A690-F10EDDB42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06352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Im Bedarfsfall bei der Einsatzleitung im KDOF A-Dorf an der Straße Richtung A-Dorf anfordern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FCB0CC1D-CBD5-4A89-AFEB-8C6A2063A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74827"/>
            <a:ext cx="873169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Einsatzleitung ist das KDOF A-Dorf 60 m vor der Unfallstelle an der Straße Richtung A-Dorf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Funkverbindung Sprechgruppe FW-ZT-Haupt</a:t>
            </a:r>
          </a:p>
          <a:p>
            <a:pPr eaLnBrk="1" hangingPunct="1"/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Wiederholen !</a:t>
            </a:r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Durchführen !</a:t>
            </a:r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Line 5">
            <a:extLst>
              <a:ext uri="{FF2B5EF4-FFF2-40B4-BE49-F238E27FC236}">
                <a16:creationId xmlns:a16="http://schemas.microsoft.com/office/drawing/2014/main" id="{5D50D546-9E29-410B-AF01-C2F843A558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0829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" name="Line 6">
            <a:extLst>
              <a:ext uri="{FF2B5EF4-FFF2-40B4-BE49-F238E27FC236}">
                <a16:creationId xmlns:a16="http://schemas.microsoft.com/office/drawing/2014/main" id="{F87D7332-EEAB-4447-BD03-2ECF696F21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41521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5" name="Line 7">
            <a:extLst>
              <a:ext uri="{FF2B5EF4-FFF2-40B4-BE49-F238E27FC236}">
                <a16:creationId xmlns:a16="http://schemas.microsoft.com/office/drawing/2014/main" id="{B32DA8C5-B0E4-4DA4-87DB-BAC896D020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9399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" name="Line 9">
            <a:extLst>
              <a:ext uri="{FF2B5EF4-FFF2-40B4-BE49-F238E27FC236}">
                <a16:creationId xmlns:a16="http://schemas.microsoft.com/office/drawing/2014/main" id="{478ACD0A-095B-491B-A65D-3D8EB567F99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33509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7" name="Line 10">
            <a:extLst>
              <a:ext uri="{FF2B5EF4-FFF2-40B4-BE49-F238E27FC236}">
                <a16:creationId xmlns:a16="http://schemas.microsoft.com/office/drawing/2014/main" id="{81FF0E09-22B4-4080-A3A9-3DEBEB18E0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21873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4A24C6F0-22B9-4755-A59A-A38AECCB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6108-C090-454F-AB37-D0EE48F66B4E}" type="slidenum">
              <a:rPr lang="de-AT" altLang="de-DE" smtClean="0"/>
              <a:pPr/>
              <a:t>29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80258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  <p:bldP spid="1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533400"/>
            <a:ext cx="8458200" cy="5562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AT" altLang="de-DE" sz="2800">
                <a:cs typeface="Times New Roman" panose="02020603050405020304" pitchFamily="18" charset="0"/>
              </a:rPr>
              <a:t>Am Bewerbstag werden die angeführten Feuerwehren durch die Bezirksalarmzentrale um 14.25 Uhr zu einem Brandeinsatz in „A-Dorf“, Hauptstr. 10 alarmiert:</a:t>
            </a:r>
          </a:p>
          <a:p>
            <a:pPr marL="0" indent="0">
              <a:buFontTx/>
              <a:buNone/>
            </a:pPr>
            <a:r>
              <a:rPr lang="de-AT" altLang="de-DE" sz="2800">
                <a:cs typeface="Times New Roman" panose="02020603050405020304" pitchFamily="18" charset="0"/>
              </a:rPr>
              <a:t>Als Sie im Feuerwehrhaus eintreffen, sind bereits einige Mitglieder Ihrer Feuerwehr anwesend. Insgesamt treffen 14 Mitglieder aufgrund der Alarmierung ein.</a:t>
            </a:r>
          </a:p>
          <a:p>
            <a:pPr marL="0" indent="0">
              <a:buFontTx/>
              <a:buNone/>
            </a:pPr>
            <a:r>
              <a:rPr lang="de-AT" altLang="de-DE" sz="2800">
                <a:cs typeface="Times New Roman" panose="02020603050405020304" pitchFamily="18" charset="0"/>
              </a:rPr>
              <a:t>Durch die Festlegung in der Einsatzleiterliste sind Sie bei diesem Einsatz Einsatzleiter.</a:t>
            </a:r>
          </a:p>
          <a:p>
            <a:pPr marL="0" indent="0">
              <a:buFontTx/>
              <a:buNone/>
            </a:pPr>
            <a:r>
              <a:rPr lang="de-AT" altLang="de-DE" sz="2800">
                <a:cs typeface="Times New Roman" panose="02020603050405020304" pitchFamily="18" charset="0"/>
              </a:rPr>
              <a:t>Um 14.30 Uhr rückt die Feuerwehr mit allen Fahrzeugen zum Einsatz aus. 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2118773-97A8-4532-96F3-60CB8A684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521E-9E46-434F-A60D-FB73153E0212}" type="slidenum">
              <a:rPr lang="de-AT" altLang="de-DE" smtClean="0"/>
              <a:pPr/>
              <a:t>3</a:t>
            </a:fld>
            <a:endParaRPr lang="de-AT" altLang="de-D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58200" cy="5105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altLang="de-DE" sz="2400">
                <a:cs typeface="Arial" panose="020B0604020202020204" pitchFamily="34" charset="0"/>
              </a:rPr>
              <a:t>Die Behälter sind beim Aufprall teilweise umgekippt und leck geworden, die Flüssigkeiten sind auf der Ladefläche und tropfen aus dem Aufbau unten heraus.</a:t>
            </a:r>
          </a:p>
          <a:p>
            <a:pPr marL="0" indent="0">
              <a:buFontTx/>
              <a:buNone/>
            </a:pPr>
            <a:r>
              <a:rPr lang="de-DE" altLang="de-DE" sz="2400" u="sng">
                <a:cs typeface="Arial" panose="020B0604020202020204" pitchFamily="34" charset="0"/>
              </a:rPr>
              <a:t>Beladung des LKW:</a:t>
            </a:r>
            <a:br>
              <a:rPr lang="de-DE" altLang="de-DE" sz="2400" u="sng">
                <a:cs typeface="Arial" panose="020B0604020202020204" pitchFamily="34" charset="0"/>
              </a:rPr>
            </a:br>
            <a:r>
              <a:rPr lang="de-DE" altLang="de-DE" sz="2400">
                <a:cs typeface="Arial" panose="020B0604020202020204" pitchFamily="34" charset="0"/>
              </a:rPr>
              <a:t>	5 Blechbehälter mit Aceton </a:t>
            </a:r>
            <a:br>
              <a:rPr lang="de-DE" altLang="de-DE" sz="2400">
                <a:cs typeface="Arial" panose="020B0604020202020204" pitchFamily="34" charset="0"/>
              </a:rPr>
            </a:br>
            <a:r>
              <a:rPr lang="de-DE" altLang="de-DE" sz="2400">
                <a:cs typeface="Arial" panose="020B0604020202020204" pitchFamily="34" charset="0"/>
              </a:rPr>
              <a:t>	3 Kunststoffkanister mit Formaldehyd</a:t>
            </a:r>
            <a:br>
              <a:rPr lang="de-DE" altLang="de-DE" sz="2400">
                <a:cs typeface="Arial" panose="020B0604020202020204" pitchFamily="34" charset="0"/>
              </a:rPr>
            </a:br>
            <a:r>
              <a:rPr lang="it-IT" altLang="de-DE" sz="2400">
                <a:cs typeface="Arial" panose="020B0604020202020204" pitchFamily="34" charset="0"/>
              </a:rPr>
              <a:t>	1 Faß ca. 60 l mit Terpentin</a:t>
            </a:r>
            <a:br>
              <a:rPr lang="it-IT" altLang="de-DE" sz="2400">
                <a:cs typeface="Arial" panose="020B0604020202020204" pitchFamily="34" charset="0"/>
              </a:rPr>
            </a:br>
            <a:r>
              <a:rPr lang="de-DE" altLang="de-DE" sz="2400">
                <a:cs typeface="Arial" panose="020B0604020202020204" pitchFamily="34" charset="0"/>
              </a:rPr>
              <a:t>	3 Kanister mit Fensterputzmittel</a:t>
            </a:r>
            <a:br>
              <a:rPr lang="de-DE" altLang="de-DE" sz="2400">
                <a:cs typeface="Arial" panose="020B0604020202020204" pitchFamily="34" charset="0"/>
              </a:rPr>
            </a:br>
            <a:r>
              <a:rPr lang="de-DE" altLang="de-DE" sz="2400">
                <a:cs typeface="Arial" panose="020B0604020202020204" pitchFamily="34" charset="0"/>
              </a:rPr>
              <a:t>	2 Fässer 200 l mit Teroxon </a:t>
            </a:r>
            <a:r>
              <a:rPr lang="de-DE" altLang="de-DE" sz="2000">
                <a:cs typeface="Arial" panose="020B0604020202020204" pitchFamily="34" charset="0"/>
              </a:rPr>
              <a:t>(Fahrzeugunterbodenschutz)</a:t>
            </a:r>
          </a:p>
          <a:p>
            <a:pPr marL="0" indent="0">
              <a:buFontTx/>
              <a:buNone/>
            </a:pPr>
            <a:r>
              <a:rPr lang="de-DE" altLang="de-DE" sz="2400">
                <a:cs typeface="Arial" panose="020B0604020202020204" pitchFamily="34" charset="0"/>
              </a:rPr>
              <a:t>Die Unfallmerkblätter aus dem Fahrerhaus wurden sichergestellt.</a:t>
            </a:r>
          </a:p>
          <a:p>
            <a:pPr marL="0" indent="0">
              <a:buFontTx/>
              <a:buNone/>
            </a:pPr>
            <a:r>
              <a:rPr lang="de-AT" altLang="de-DE" sz="2400">
                <a:cs typeface="Arial" panose="020B0604020202020204" pitchFamily="34" charset="0"/>
              </a:rPr>
              <a:t>Über das Aceton konnte kein Unfallmerkblatt gefunden werden.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685800"/>
          </a:xfrm>
        </p:spPr>
        <p:txBody>
          <a:bodyPr/>
          <a:lstStyle/>
          <a:p>
            <a:pPr algn="l"/>
            <a:r>
              <a:rPr lang="de-AT" altLang="de-DE" sz="2400" b="1">
                <a:cs typeface="Arial" panose="020B0604020202020204" pitchFamily="34" charset="0"/>
              </a:rPr>
              <a:t>Ergebnis der Erkundung der Ladefläche </a:t>
            </a:r>
            <a:br>
              <a:rPr lang="de-AT" altLang="de-DE" sz="2400" b="1">
                <a:cs typeface="Arial" panose="020B0604020202020204" pitchFamily="34" charset="0"/>
              </a:rPr>
            </a:br>
            <a:r>
              <a:rPr lang="de-AT" altLang="de-DE" sz="2400" b="1">
                <a:cs typeface="Arial" panose="020B0604020202020204" pitchFamily="34" charset="0"/>
              </a:rPr>
              <a:t>mit Schutzstufe 2:</a:t>
            </a:r>
            <a:r>
              <a:rPr lang="de-AT" altLang="de-DE" sz="2400"/>
              <a:t> 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E0AF319-C5D8-4135-BC7B-70153F5DC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6108-C090-454F-AB37-D0EE48F66B4E}" type="slidenum">
              <a:rPr lang="de-AT" altLang="de-DE" smtClean="0"/>
              <a:pPr/>
              <a:t>30</a:t>
            </a:fld>
            <a:endParaRPr lang="de-AT" altLang="de-DE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1371600"/>
          </a:xfrm>
        </p:spPr>
        <p:txBody>
          <a:bodyPr/>
          <a:lstStyle/>
          <a:p>
            <a:pPr marL="387350" indent="-387350" algn="l"/>
            <a:r>
              <a:rPr lang="de-AT" altLang="de-DE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7) Sie führen eine neuerliche Lagefeststellung durch und fassen folgenden Entschluss: </a:t>
            </a:r>
            <a:br>
              <a:rPr lang="de-AT" altLang="de-DE" sz="24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de-AT" altLang="de-DE" sz="2000" dirty="0">
                <a:cs typeface="Times New Roman" panose="02020603050405020304" pitchFamily="18" charset="0"/>
              </a:rPr>
              <a:t>Kreuzen Sie aus den folgenden Möglichkeiten jene zwei Maßnahmen an, die Sie vorrangig anordnen müssen</a:t>
            </a:r>
            <a:r>
              <a:rPr lang="de-DE" altLang="de-DE" sz="2000" dirty="0">
                <a:cs typeface="Arial" panose="020B0604020202020204" pitchFamily="34" charset="0"/>
              </a:rPr>
              <a:t>.</a:t>
            </a:r>
            <a:endParaRPr lang="de-AT" altLang="de-DE" sz="2000" dirty="0">
              <a:cs typeface="Arial" panose="020B0604020202020204" pitchFamily="34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5334000"/>
          </a:xfrm>
        </p:spPr>
        <p:txBody>
          <a:bodyPr/>
          <a:lstStyle/>
          <a:p>
            <a:pPr marL="476250" indent="-476250">
              <a:lnSpc>
                <a:spcPct val="90000"/>
              </a:lnSpc>
              <a:buFontTx/>
              <a:buNone/>
            </a:pPr>
            <a:r>
              <a:rPr lang="de-AT" altLang="de-DE" sz="2400">
                <a:cs typeface="Arial" panose="020B0604020202020204" pitchFamily="34" charset="0"/>
              </a:rPr>
              <a:t>	Alarmierung des Abschnittsfeuerwehrkommandanten</a:t>
            </a:r>
            <a:endParaRPr lang="de-AT" altLang="de-DE" sz="2400">
              <a:cs typeface="Times New Roman" panose="02020603050405020304" pitchFamily="18" charset="0"/>
            </a:endParaRPr>
          </a:p>
          <a:p>
            <a:pPr marL="476250" indent="-476250">
              <a:lnSpc>
                <a:spcPct val="90000"/>
              </a:lnSpc>
              <a:buFontTx/>
              <a:buNone/>
            </a:pPr>
            <a:r>
              <a:rPr lang="de-AT" altLang="de-DE" sz="2400">
                <a:cs typeface="Arial" panose="020B0604020202020204" pitchFamily="34" charset="0"/>
              </a:rPr>
              <a:t>	behelfsmäßiges Auffangen der aus dem Aufbau tropfenden Flüssigkeiten</a:t>
            </a:r>
            <a:endParaRPr lang="de-AT" altLang="de-DE" sz="2400">
              <a:cs typeface="Times New Roman" panose="02020603050405020304" pitchFamily="18" charset="0"/>
            </a:endParaRPr>
          </a:p>
          <a:p>
            <a:pPr marL="476250" indent="-476250">
              <a:lnSpc>
                <a:spcPct val="90000"/>
              </a:lnSpc>
              <a:buFontTx/>
              <a:buNone/>
            </a:pPr>
            <a:r>
              <a:rPr lang="de-AT" altLang="de-DE" sz="2400">
                <a:cs typeface="Arial" panose="020B0604020202020204" pitchFamily="34" charset="0"/>
              </a:rPr>
              <a:t>	Reinigen der Straße</a:t>
            </a:r>
            <a:endParaRPr lang="de-AT" altLang="de-DE" sz="2400">
              <a:cs typeface="Times New Roman" panose="02020603050405020304" pitchFamily="18" charset="0"/>
            </a:endParaRPr>
          </a:p>
          <a:p>
            <a:pPr marL="476250" indent="-476250">
              <a:lnSpc>
                <a:spcPct val="90000"/>
              </a:lnSpc>
              <a:buFontTx/>
              <a:buNone/>
            </a:pPr>
            <a:r>
              <a:rPr lang="de-AT" altLang="de-DE" sz="2400">
                <a:cs typeface="Arial" panose="020B0604020202020204" pitchFamily="34" charset="0"/>
              </a:rPr>
              <a:t>	Verständigung eines Sachbearbeiters der NÖ Landesregierung</a:t>
            </a:r>
            <a:endParaRPr lang="de-AT" altLang="de-DE" sz="2400">
              <a:cs typeface="Times New Roman" panose="02020603050405020304" pitchFamily="18" charset="0"/>
            </a:endParaRPr>
          </a:p>
          <a:p>
            <a:pPr marL="476250" indent="-476250">
              <a:lnSpc>
                <a:spcPct val="90000"/>
              </a:lnSpc>
              <a:buFontTx/>
              <a:buNone/>
            </a:pPr>
            <a:r>
              <a:rPr lang="de-AT" altLang="de-DE" sz="2400">
                <a:cs typeface="Times New Roman" panose="02020603050405020304" pitchFamily="18" charset="0"/>
              </a:rPr>
              <a:t>	Anhänger entladen, damit die lecken Gebinde aussortiert werden können. </a:t>
            </a:r>
          </a:p>
          <a:p>
            <a:pPr marL="476250" indent="-476250">
              <a:lnSpc>
                <a:spcPct val="90000"/>
              </a:lnSpc>
              <a:buFontTx/>
              <a:buNone/>
            </a:pPr>
            <a:r>
              <a:rPr lang="de-AT" altLang="de-DE" sz="2400">
                <a:cs typeface="Arial" panose="020B0604020202020204" pitchFamily="34" charset="0"/>
              </a:rPr>
              <a:t>	Schadensstelle mit Schaum abdecken</a:t>
            </a:r>
            <a:endParaRPr lang="de-AT" altLang="de-DE" sz="2400">
              <a:cs typeface="Times New Roman" panose="02020603050405020304" pitchFamily="18" charset="0"/>
            </a:endParaRPr>
          </a:p>
          <a:p>
            <a:pPr marL="476250" indent="-476250">
              <a:lnSpc>
                <a:spcPct val="90000"/>
              </a:lnSpc>
              <a:buFontTx/>
              <a:buNone/>
            </a:pPr>
            <a:r>
              <a:rPr lang="de-AT" altLang="de-DE" sz="2400">
                <a:cs typeface="Arial" panose="020B0604020202020204" pitchFamily="34" charset="0"/>
              </a:rPr>
              <a:t>	Straßenmeisterei verständigen</a:t>
            </a:r>
            <a:endParaRPr lang="de-AT" altLang="de-DE" sz="2400">
              <a:cs typeface="Times New Roman" panose="02020603050405020304" pitchFamily="18" charset="0"/>
            </a:endParaRPr>
          </a:p>
          <a:p>
            <a:pPr marL="476250" indent="-476250">
              <a:lnSpc>
                <a:spcPct val="90000"/>
              </a:lnSpc>
              <a:buFontTx/>
              <a:buNone/>
            </a:pPr>
            <a:r>
              <a:rPr lang="de-AT" altLang="de-DE" sz="2400">
                <a:cs typeface="Arial" panose="020B0604020202020204" pitchFamily="34" charset="0"/>
              </a:rPr>
              <a:t>	Informationen aus den Unfallmerkblättern sammeln und Informationen über Aceton bei der BAZ oder Florian NÖ einholen</a:t>
            </a:r>
            <a:endParaRPr lang="de-AT" altLang="de-DE" sz="2400">
              <a:cs typeface="Times New Roman" panose="02020603050405020304" pitchFamily="18" charset="0"/>
            </a:endParaRPr>
          </a:p>
          <a:p>
            <a:pPr marL="476250" indent="-476250">
              <a:lnSpc>
                <a:spcPct val="90000"/>
              </a:lnSpc>
              <a:buFontTx/>
              <a:buNone/>
            </a:pPr>
            <a:r>
              <a:rPr lang="de-AT" altLang="de-DE" sz="2400">
                <a:cs typeface="Arial" panose="020B0604020202020204" pitchFamily="34" charset="0"/>
              </a:rPr>
              <a:t>	LKW bergen und abschleppen</a:t>
            </a:r>
            <a:r>
              <a:rPr lang="de-AT" altLang="de-DE" sz="240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304800" y="2738214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304800" y="1976214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304800" y="1595214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304800" y="3119214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304800" y="3881214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323850" y="4563839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304800" y="4948014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304800" y="5405214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304800" y="64770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228600" y="1900014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228600" y="5348064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FFDB086A-D0AB-422D-8078-6CDC1030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6108-C090-454F-AB37-D0EE48F66B4E}" type="slidenum">
              <a:rPr lang="de-AT" altLang="de-DE" smtClean="0"/>
              <a:pPr/>
              <a:t>31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1" grpId="0" autoUpdateAnimBg="0"/>
      <p:bldP spid="39953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600200"/>
          </a:xfrm>
        </p:spPr>
        <p:txBody>
          <a:bodyPr/>
          <a:lstStyle/>
          <a:p>
            <a:pPr marL="387350" indent="-387350" algn="l"/>
            <a:r>
              <a:rPr lang="de-AT" altLang="de-DE" sz="2400" b="1">
                <a:cs typeface="Times New Roman" panose="02020603050405020304" pitchFamily="18" charset="0"/>
              </a:rPr>
              <a:t>8) Welche Maßnahmen sind nach dem Einrücken in das Feuerwehrhaus bei Einsatzende zu veranlassen? Führen Sie mindestens zwei Antworten an.</a:t>
            </a:r>
            <a:r>
              <a:rPr lang="de-AT" altLang="de-DE" sz="2000">
                <a:cs typeface="Arial" panose="020B0604020202020204" pitchFamily="34" charset="0"/>
              </a:rPr>
              <a:t> 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04800" y="1981200"/>
            <a:ext cx="85344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2"/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Einrückmeldung absetzen</a:t>
            </a:r>
            <a:b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Einsatzbereitschaft herstellen</a:t>
            </a:r>
            <a:b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Hygienemaßnahmen</a:t>
            </a:r>
          </a:p>
          <a:p>
            <a:endParaRPr lang="de-DE" altLang="de-DE" b="1" i="1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Einsatznachbesprechung</a:t>
            </a:r>
            <a:endParaRPr lang="de-AT" altLang="de-DE" b="1" i="1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762000" y="2362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762000" y="3124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762000" y="3810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755650" y="45085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EA50E9E-20C0-4D94-B8C2-CAED53997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6108-C090-454F-AB37-D0EE48F66B4E}" type="slidenum">
              <a:rPr lang="de-AT" altLang="de-DE" smtClean="0"/>
              <a:pPr/>
              <a:t>32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09650"/>
            <a:ext cx="7772400" cy="1066800"/>
          </a:xfrm>
        </p:spPr>
        <p:txBody>
          <a:bodyPr/>
          <a:lstStyle/>
          <a:p>
            <a:pPr marL="387350" indent="-387350" algn="l"/>
            <a:r>
              <a:rPr lang="de-AT" altLang="de-DE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1) Kreuzen Sie drei Maßnahmen bzw. Anordnungen an, die Sie vor oder auf der Fahrt zum ca. 300 m entfernten Einsatzort treffen können.</a:t>
            </a:r>
            <a:r>
              <a:rPr lang="de-AT" altLang="de-DE" sz="24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28850"/>
            <a:ext cx="8458200" cy="3505200"/>
          </a:xfrm>
        </p:spPr>
        <p:txBody>
          <a:bodyPr/>
          <a:lstStyle/>
          <a:p>
            <a:pPr marL="863600" indent="-863600">
              <a:buFontTx/>
              <a:buNone/>
            </a:pPr>
            <a:r>
              <a:rPr lang="de-AT" altLang="de-DE" sz="2400" dirty="0">
                <a:cs typeface="Times New Roman" panose="02020603050405020304" pitchFamily="18" charset="0"/>
              </a:rPr>
              <a:t>	Einsatzsofortmeldung absetzen</a:t>
            </a:r>
          </a:p>
          <a:p>
            <a:pPr marL="863600" indent="-863600">
              <a:buFontTx/>
              <a:buNone/>
            </a:pPr>
            <a:r>
              <a:rPr lang="de-AT" altLang="de-DE" sz="2400" dirty="0">
                <a:cs typeface="Times New Roman" panose="02020603050405020304" pitchFamily="18" charset="0"/>
              </a:rPr>
              <a:t>	Mannschaft einteilen</a:t>
            </a:r>
          </a:p>
          <a:p>
            <a:pPr marL="863600" indent="-863600">
              <a:buFontTx/>
              <a:buNone/>
            </a:pPr>
            <a:r>
              <a:rPr lang="de-AT" altLang="de-DE" sz="2400" dirty="0">
                <a:cs typeface="Times New Roman" panose="02020603050405020304" pitchFamily="18" charset="0"/>
              </a:rPr>
              <a:t>	Absetzen der Ausrückmeldung</a:t>
            </a:r>
          </a:p>
          <a:p>
            <a:pPr marL="863600" indent="-863600">
              <a:buFontTx/>
              <a:buNone/>
            </a:pPr>
            <a:r>
              <a:rPr lang="de-AT" altLang="de-DE" sz="2400" dirty="0">
                <a:cs typeface="Times New Roman" panose="02020603050405020304" pitchFamily="18" charset="0"/>
              </a:rPr>
              <a:t>	Befehlsstelle einrichten</a:t>
            </a:r>
          </a:p>
          <a:p>
            <a:pPr marL="863600" indent="-863600">
              <a:buFontTx/>
              <a:buNone/>
            </a:pPr>
            <a:r>
              <a:rPr lang="de-AT" altLang="de-DE" sz="2400" dirty="0">
                <a:cs typeface="Times New Roman" panose="02020603050405020304" pitchFamily="18" charset="0"/>
              </a:rPr>
              <a:t>	auf ordnungsgemäße Einsatzbekleidung achten</a:t>
            </a:r>
          </a:p>
          <a:p>
            <a:pPr marL="863600" indent="-863600">
              <a:buFontTx/>
              <a:buNone/>
            </a:pPr>
            <a:r>
              <a:rPr lang="de-AT" altLang="de-DE" sz="2400" dirty="0">
                <a:cs typeface="Times New Roman" panose="02020603050405020304" pitchFamily="18" charset="0"/>
              </a:rPr>
              <a:t>	Lage erkunden</a:t>
            </a:r>
          </a:p>
          <a:p>
            <a:pPr marL="863600" indent="-863600">
              <a:buFontTx/>
              <a:buNone/>
            </a:pPr>
            <a:r>
              <a:rPr lang="de-AT" altLang="de-DE" sz="2400" dirty="0">
                <a:cs typeface="Times New Roman" panose="02020603050405020304" pitchFamily="18" charset="0"/>
              </a:rPr>
              <a:t>	Bürgermeister anrufen</a:t>
            </a:r>
            <a:r>
              <a:rPr lang="de-AT" altLang="de-DE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838200" y="222885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838200" y="268605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838200" y="314325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838200" y="360045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838200" y="405765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838200" y="451485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838200" y="504825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762000" y="260985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762000" y="306705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762000" y="398145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F4CCC635-6BB7-4EBF-99E9-B9B20A0C5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6108-C090-454F-AB37-D0EE48F66B4E}" type="slidenum">
              <a:rPr lang="de-AT" altLang="de-DE" smtClean="0"/>
              <a:pPr/>
              <a:t>4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autoUpdateAnimBg="0"/>
      <p:bldP spid="6156" grpId="0" autoUpdateAnimBg="0"/>
      <p:bldP spid="615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marL="387350" indent="-387350" algn="l"/>
            <a:r>
              <a:rPr lang="de-AT" altLang="de-DE" sz="2400" b="1">
                <a:solidFill>
                  <a:schemeClr val="tx1"/>
                </a:solidFill>
                <a:cs typeface="Times New Roman" panose="02020603050405020304" pitchFamily="18" charset="0"/>
              </a:rPr>
              <a:t>2) Was ist Ihre erste Tätigkeit als Einsatzleiter nach dem Eintreffen am Einsatzort?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2971800"/>
          </a:xfrm>
        </p:spPr>
        <p:txBody>
          <a:bodyPr/>
          <a:lstStyle/>
          <a:p>
            <a:pPr marL="863600" indent="-863600">
              <a:buFontTx/>
              <a:buNone/>
            </a:pPr>
            <a:r>
              <a:rPr lang="de-AT" altLang="de-DE" sz="2400">
                <a:cs typeface="Times New Roman" panose="02020603050405020304" pitchFamily="18" charset="0"/>
              </a:rPr>
              <a:t>	Evakuieren der Bewohner des Nachbarobjektes</a:t>
            </a:r>
          </a:p>
          <a:p>
            <a:pPr marL="863600" indent="-863600">
              <a:buFontTx/>
              <a:buNone/>
            </a:pPr>
            <a:r>
              <a:rPr lang="de-AT" altLang="de-DE" sz="2400">
                <a:cs typeface="Times New Roman" panose="02020603050405020304" pitchFamily="18" charset="0"/>
              </a:rPr>
              <a:t>	Errichten der Einsatzleitstelle</a:t>
            </a:r>
          </a:p>
          <a:p>
            <a:pPr marL="863600" indent="-863600">
              <a:buFontTx/>
              <a:buNone/>
            </a:pPr>
            <a:r>
              <a:rPr lang="de-AT" altLang="de-DE" sz="2400">
                <a:cs typeface="Times New Roman" panose="02020603050405020304" pitchFamily="18" charset="0"/>
              </a:rPr>
              <a:t>	Amtsarzt verständigen</a:t>
            </a:r>
          </a:p>
          <a:p>
            <a:pPr marL="863600" indent="-863600">
              <a:buFontTx/>
              <a:buNone/>
            </a:pPr>
            <a:r>
              <a:rPr lang="de-AT" altLang="de-DE" sz="2400">
                <a:cs typeface="Times New Roman" panose="02020603050405020304" pitchFamily="18" charset="0"/>
              </a:rPr>
              <a:t>	Abschnittsfeuerwehrkommandant verständigen</a:t>
            </a:r>
          </a:p>
          <a:p>
            <a:pPr marL="863600" indent="-863600">
              <a:buFontTx/>
              <a:buNone/>
            </a:pPr>
            <a:r>
              <a:rPr lang="de-AT" altLang="de-DE" sz="2400">
                <a:cs typeface="Times New Roman" panose="02020603050405020304" pitchFamily="18" charset="0"/>
              </a:rPr>
              <a:t>	Brandursache feststellen</a:t>
            </a:r>
          </a:p>
          <a:p>
            <a:pPr marL="863600" indent="-863600">
              <a:buFontTx/>
              <a:buNone/>
            </a:pPr>
            <a:r>
              <a:rPr lang="de-AT" altLang="de-DE" sz="2400">
                <a:cs typeface="Times New Roman" panose="02020603050405020304" pitchFamily="18" charset="0"/>
              </a:rPr>
              <a:t>	Lagefeststellung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3400" y="1600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33400" y="2057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33400" y="25146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33400" y="29718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33400" y="34290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33400" y="3886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57200" y="3810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A4373DC-4FCC-4B67-A212-30246F02B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6108-C090-454F-AB37-D0EE48F66B4E}" type="slidenum">
              <a:rPr lang="de-AT" altLang="de-DE" smtClean="0"/>
              <a:pPr/>
              <a:t>5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fuehrungsverf_6_be_bild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6350"/>
            <a:ext cx="9144000" cy="6864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27AEE93-9963-4E65-9C6B-D3FBDE63B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E5FD-C1A7-4971-8C53-D8E558B8AF04}" type="slidenum">
              <a:rPr lang="de-AT" altLang="de-DE" smtClean="0"/>
              <a:pPr/>
              <a:t>6</a:t>
            </a:fld>
            <a:endParaRPr lang="de-AT" alt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85800"/>
          </a:xfrm>
        </p:spPr>
        <p:txBody>
          <a:bodyPr/>
          <a:lstStyle/>
          <a:p>
            <a:pPr marL="387350" indent="-387350" algn="l"/>
            <a:r>
              <a:rPr lang="de-AT" altLang="de-DE" sz="2400" b="1">
                <a:solidFill>
                  <a:schemeClr val="tx1"/>
                </a:solidFill>
                <a:cs typeface="Times New Roman" panose="02020603050405020304" pitchFamily="18" charset="0"/>
              </a:rPr>
              <a:t>Sie haben folgende Lage festgestellt: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92150"/>
            <a:ext cx="8458200" cy="6165850"/>
          </a:xfrm>
        </p:spPr>
        <p:txBody>
          <a:bodyPr/>
          <a:lstStyle/>
          <a:p>
            <a:pPr marL="387350" indent="-387350">
              <a:lnSpc>
                <a:spcPct val="80000"/>
              </a:lnSpc>
            </a:pPr>
            <a:r>
              <a:rPr lang="de-AT" altLang="de-DE" sz="2200" dirty="0">
                <a:cs typeface="Times New Roman" panose="02020603050405020304" pitchFamily="18" charset="0"/>
              </a:rPr>
              <a:t>In einem Wohnhaus (Länge 15 m, Breite 10 m) ist im 1. Stock ein Brand ausgebrochen. Der Bau ist ein mit Eternit eingedeckter Massivbau und grenzt unmittelbar an die Nachbarobjekte (Wirtschaftsgebäude).</a:t>
            </a:r>
          </a:p>
          <a:p>
            <a:pPr marL="387350" indent="-387350">
              <a:lnSpc>
                <a:spcPct val="80000"/>
              </a:lnSpc>
            </a:pPr>
            <a:r>
              <a:rPr lang="de-AT" altLang="de-DE" sz="2200" dirty="0">
                <a:cs typeface="Times New Roman" panose="02020603050405020304" pitchFamily="18" charset="0"/>
              </a:rPr>
              <a:t>Es herrscht Windstille, die Nachbarobjekte sind nicht unmittelbar gefährdet.</a:t>
            </a:r>
          </a:p>
          <a:p>
            <a:pPr marL="387350" indent="-387350">
              <a:lnSpc>
                <a:spcPct val="80000"/>
              </a:lnSpc>
            </a:pPr>
            <a:r>
              <a:rPr lang="de-AT" altLang="de-DE" sz="2200" dirty="0">
                <a:cs typeface="Times New Roman" panose="02020603050405020304" pitchFamily="18" charset="0"/>
              </a:rPr>
              <a:t>Brand ist derzeit noch auf die Küche im 1. Stock beschränkt, Türen geschlossen. Rauch dringt jedoch bereits in den Vorraum.</a:t>
            </a:r>
          </a:p>
          <a:p>
            <a:pPr marL="387350" indent="-387350">
              <a:lnSpc>
                <a:spcPct val="80000"/>
              </a:lnSpc>
            </a:pPr>
            <a:r>
              <a:rPr lang="de-AT" altLang="de-DE" sz="2200" dirty="0">
                <a:cs typeface="Times New Roman" panose="02020603050405020304" pitchFamily="18" charset="0"/>
              </a:rPr>
              <a:t>Die Besitzerin erlitt durch Fettspritzer Verbrennungen an den Händen. Ihr wurde nach Absetzen des Notrufes übel und liegt bewusstlos neben dem Telefon im Vorraum des 1. Stockes.</a:t>
            </a:r>
          </a:p>
          <a:p>
            <a:pPr marL="387350" indent="-387350">
              <a:lnSpc>
                <a:spcPct val="80000"/>
              </a:lnSpc>
            </a:pPr>
            <a:r>
              <a:rPr lang="de-AT" altLang="de-DE" sz="2200" dirty="0">
                <a:cs typeface="Times New Roman" panose="02020603050405020304" pitchFamily="18" charset="0"/>
              </a:rPr>
              <a:t>Wasserentnahmestellen  </a:t>
            </a:r>
          </a:p>
          <a:p>
            <a:pPr marL="1339850"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de-AT" altLang="de-DE" sz="2200" dirty="0">
                <a:cs typeface="Times New Roman" panose="02020603050405020304" pitchFamily="18" charset="0"/>
              </a:rPr>
              <a:t>1 Überflurhydrant bei Haus Nr. 2, ca. 100 m entfernt</a:t>
            </a:r>
          </a:p>
          <a:p>
            <a:pPr marL="1339850"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de-AT" altLang="de-DE" sz="2200" dirty="0">
                <a:cs typeface="Times New Roman" panose="02020603050405020304" pitchFamily="18" charset="0"/>
              </a:rPr>
              <a:t>Kamp-Fluss mit vorbereiteter Saugstelle in ca. 300 m Entfernung</a:t>
            </a:r>
          </a:p>
          <a:p>
            <a:pPr marL="387350" indent="-387350">
              <a:lnSpc>
                <a:spcPct val="80000"/>
              </a:lnSpc>
            </a:pPr>
            <a:r>
              <a:rPr lang="de-AT" altLang="de-DE" sz="2200" dirty="0">
                <a:cs typeface="Times New Roman" panose="02020603050405020304" pitchFamily="18" charset="0"/>
              </a:rPr>
              <a:t>Sonst sind keine Personen im Wohnhaus</a:t>
            </a:r>
          </a:p>
          <a:p>
            <a:pPr marL="387350" indent="-387350">
              <a:lnSpc>
                <a:spcPct val="80000"/>
              </a:lnSpc>
            </a:pPr>
            <a:r>
              <a:rPr lang="de-AT" altLang="de-DE" sz="2200" dirty="0">
                <a:cs typeface="Times New Roman" panose="02020603050405020304" pitchFamily="18" charset="0"/>
              </a:rPr>
              <a:t>Meldung von BAZ: FF B-Dorf und C-Dorf sind ausgerückt.</a:t>
            </a:r>
          </a:p>
          <a:p>
            <a:pPr marL="387350" indent="-387350">
              <a:lnSpc>
                <a:spcPct val="80000"/>
              </a:lnSpc>
            </a:pPr>
            <a:r>
              <a:rPr lang="de-AT" altLang="de-DE" sz="2200" dirty="0">
                <a:cs typeface="Times New Roman" panose="02020603050405020304" pitchFamily="18" charset="0"/>
              </a:rPr>
              <a:t>Polizei und Rettung vor Ort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4AEEE07-4B00-4674-8C2C-FCF1567BB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6108-C090-454F-AB37-D0EE48F66B4E}" type="slidenum">
              <a:rPr lang="de-AT" altLang="de-DE" smtClean="0"/>
              <a:pPr/>
              <a:t>7</a:t>
            </a:fld>
            <a:endParaRPr lang="de-AT" alt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marL="387350" indent="-387350" algn="l"/>
            <a:r>
              <a:rPr lang="de-AT" altLang="de-DE" sz="2400" b="1">
                <a:solidFill>
                  <a:schemeClr val="tx1"/>
                </a:solidFill>
                <a:cs typeface="Times New Roman" panose="02020603050405020304" pitchFamily="18" charset="0"/>
              </a:rPr>
              <a:t>3) Worin liegt die größte Gefahr? (Beurteilung der Schadenslage)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58200" cy="2895600"/>
          </a:xfrm>
        </p:spPr>
        <p:txBody>
          <a:bodyPr/>
          <a:lstStyle/>
          <a:p>
            <a:pPr marL="863600" indent="-863600">
              <a:buFontTx/>
              <a:buNone/>
            </a:pPr>
            <a:r>
              <a:rPr lang="de-AT" altLang="de-DE" sz="2400">
                <a:cs typeface="Arial" panose="020B0604020202020204" pitchFamily="34" charset="0"/>
              </a:rPr>
              <a:t>	Gefahr eines Flash-over</a:t>
            </a:r>
            <a:endParaRPr lang="de-AT" altLang="de-DE" sz="2400">
              <a:cs typeface="Times New Roman" panose="02020603050405020304" pitchFamily="18" charset="0"/>
            </a:endParaRPr>
          </a:p>
          <a:p>
            <a:pPr marL="863600" indent="-863600">
              <a:buFontTx/>
              <a:buNone/>
            </a:pPr>
            <a:r>
              <a:rPr lang="de-AT" altLang="de-DE" sz="2400">
                <a:cs typeface="Arial" panose="020B0604020202020204" pitchFamily="34" charset="0"/>
              </a:rPr>
              <a:t>	Umweltgefährdung durch Rauch</a:t>
            </a:r>
            <a:endParaRPr lang="de-AT" altLang="de-DE" sz="2400">
              <a:cs typeface="Times New Roman" panose="02020603050405020304" pitchFamily="18" charset="0"/>
            </a:endParaRPr>
          </a:p>
          <a:p>
            <a:pPr marL="863600" indent="-863600">
              <a:buFontTx/>
              <a:buNone/>
            </a:pPr>
            <a:r>
              <a:rPr lang="de-AT" altLang="de-DE" sz="2400">
                <a:cs typeface="Arial" panose="020B0604020202020204" pitchFamily="34" charset="0"/>
              </a:rPr>
              <a:t>	Gefahr für die Hausbesitzerin</a:t>
            </a:r>
            <a:endParaRPr lang="de-AT" altLang="de-DE" sz="2400">
              <a:cs typeface="Times New Roman" panose="02020603050405020304" pitchFamily="18" charset="0"/>
            </a:endParaRPr>
          </a:p>
          <a:p>
            <a:pPr marL="863600" indent="-863600">
              <a:buFontTx/>
              <a:buNone/>
            </a:pPr>
            <a:r>
              <a:rPr lang="de-AT" altLang="de-DE" sz="2400">
                <a:cs typeface="Arial" panose="020B0604020202020204" pitchFamily="34" charset="0"/>
              </a:rPr>
              <a:t>	Einsturzgefahr - Dachstuhl</a:t>
            </a:r>
            <a:endParaRPr lang="de-AT" altLang="de-DE" sz="2400">
              <a:cs typeface="Times New Roman" panose="02020603050405020304" pitchFamily="18" charset="0"/>
            </a:endParaRPr>
          </a:p>
          <a:p>
            <a:pPr marL="863600" indent="-863600">
              <a:buFontTx/>
              <a:buNone/>
            </a:pPr>
            <a:r>
              <a:rPr lang="de-AT" altLang="de-DE" sz="2400">
                <a:cs typeface="Arial" panose="020B0604020202020204" pitchFamily="34" charset="0"/>
              </a:rPr>
              <a:t>	Brandausbreitung auf Nachbargebäude</a:t>
            </a:r>
            <a:endParaRPr lang="de-AT" altLang="de-DE" sz="2400">
              <a:cs typeface="Times New Roman" panose="02020603050405020304" pitchFamily="18" charset="0"/>
            </a:endParaRPr>
          </a:p>
          <a:p>
            <a:pPr marL="863600" indent="-863600">
              <a:buFontTx/>
              <a:buNone/>
            </a:pPr>
            <a:r>
              <a:rPr lang="de-AT" altLang="de-DE" sz="2400">
                <a:cs typeface="Arial" panose="020B0604020202020204" pitchFamily="34" charset="0"/>
              </a:rPr>
              <a:t>	Wassermangel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762000" y="1676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57238" y="21431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766763" y="26003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762000" y="302895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771525" y="34575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781050" y="3886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85800" y="25146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40A00AB-A0B9-417E-B9B7-2DDF34C66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6108-C090-454F-AB37-D0EE48F66B4E}" type="slidenum">
              <a:rPr lang="de-AT" altLang="de-DE" smtClean="0"/>
              <a:pPr/>
              <a:t>8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838200" y="24257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609600"/>
          </a:xfrm>
        </p:spPr>
        <p:txBody>
          <a:bodyPr/>
          <a:lstStyle/>
          <a:p>
            <a:pPr marL="387350" indent="-387350" algn="l"/>
            <a:r>
              <a:rPr lang="de-AT" altLang="de-DE" sz="2400" b="1">
                <a:solidFill>
                  <a:schemeClr val="tx1"/>
                </a:solidFill>
                <a:cs typeface="Times New Roman" panose="02020603050405020304" pitchFamily="18" charset="0"/>
              </a:rPr>
              <a:t>4) Sie entschließen sich folgende Maßnahmen zu setzen: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763000" cy="5410200"/>
          </a:xfrm>
        </p:spPr>
        <p:txBody>
          <a:bodyPr/>
          <a:lstStyle/>
          <a:p>
            <a:pPr marL="863600" indent="-863600">
              <a:lnSpc>
                <a:spcPct val="90000"/>
              </a:lnSpc>
              <a:buFontTx/>
              <a:buNone/>
            </a:pPr>
            <a:r>
              <a:rPr lang="de-AT" altLang="de-DE" sz="2400" dirty="0">
                <a:cs typeface="Arial" panose="020B0604020202020204" pitchFamily="34" charset="0"/>
              </a:rPr>
              <a:t>	Einsatz der FF A-Dorf (wozu?)</a:t>
            </a:r>
          </a:p>
          <a:p>
            <a:pPr marL="863600" indent="-863600">
              <a:lnSpc>
                <a:spcPct val="90000"/>
              </a:lnSpc>
              <a:buFontTx/>
              <a:buNone/>
            </a:pPr>
            <a:endParaRPr lang="de-AT" altLang="de-DE" sz="2400" dirty="0">
              <a:cs typeface="Times New Roman" panose="02020603050405020304" pitchFamily="18" charset="0"/>
            </a:endParaRPr>
          </a:p>
          <a:p>
            <a:pPr marL="863600" indent="-863600">
              <a:lnSpc>
                <a:spcPct val="90000"/>
              </a:lnSpc>
              <a:buFontTx/>
              <a:buNone/>
            </a:pPr>
            <a:r>
              <a:rPr lang="de-AT" altLang="de-DE" sz="2400" dirty="0">
                <a:cs typeface="Arial" panose="020B0604020202020204" pitchFamily="34" charset="0"/>
              </a:rPr>
              <a:t>	Errichten eines Atemschutzsammelplatzes bei Haus 11</a:t>
            </a:r>
            <a:endParaRPr lang="de-AT" altLang="de-DE" sz="2400" dirty="0">
              <a:cs typeface="Times New Roman" panose="02020603050405020304" pitchFamily="18" charset="0"/>
            </a:endParaRPr>
          </a:p>
          <a:p>
            <a:pPr marL="863600" indent="-863600">
              <a:lnSpc>
                <a:spcPct val="90000"/>
              </a:lnSpc>
              <a:buFontTx/>
              <a:buNone/>
            </a:pPr>
            <a:r>
              <a:rPr lang="de-AT" altLang="de-DE" sz="2400" dirty="0">
                <a:cs typeface="Arial" panose="020B0604020202020204" pitchFamily="34" charset="0"/>
              </a:rPr>
              <a:t>	Energieversorgungsunternehmen verständigen</a:t>
            </a:r>
            <a:endParaRPr lang="de-AT" altLang="de-DE" sz="2400" dirty="0">
              <a:cs typeface="Times New Roman" panose="02020603050405020304" pitchFamily="18" charset="0"/>
            </a:endParaRPr>
          </a:p>
          <a:p>
            <a:pPr marL="863600" indent="-863600">
              <a:lnSpc>
                <a:spcPct val="90000"/>
              </a:lnSpc>
              <a:buFontTx/>
              <a:buNone/>
            </a:pPr>
            <a:r>
              <a:rPr lang="de-AT" altLang="de-DE" sz="2400" dirty="0">
                <a:cs typeface="Arial" panose="020B0604020202020204" pitchFamily="34" charset="0"/>
              </a:rPr>
              <a:t>	Einvernehmen mit Polizei und Rettung herstellen</a:t>
            </a:r>
            <a:endParaRPr lang="de-AT" altLang="de-DE" sz="2400" dirty="0">
              <a:cs typeface="Times New Roman" panose="02020603050405020304" pitchFamily="18" charset="0"/>
            </a:endParaRPr>
          </a:p>
          <a:p>
            <a:pPr marL="863600" indent="-863600">
              <a:lnSpc>
                <a:spcPct val="90000"/>
              </a:lnSpc>
              <a:buFontTx/>
              <a:buNone/>
            </a:pPr>
            <a:r>
              <a:rPr lang="de-AT" altLang="de-DE" sz="2400" dirty="0">
                <a:cs typeface="Arial" panose="020B0604020202020204" pitchFamily="34" charset="0"/>
              </a:rPr>
              <a:t>	Einsatz der bereits ausgerückten Einsatzkräfte </a:t>
            </a:r>
            <a:endParaRPr lang="de-AT" altLang="de-DE" sz="2400" dirty="0">
              <a:cs typeface="Times New Roman" panose="02020603050405020304" pitchFamily="18" charset="0"/>
            </a:endParaRPr>
          </a:p>
          <a:p>
            <a:pPr marL="863600" indent="-863600">
              <a:lnSpc>
                <a:spcPct val="90000"/>
              </a:lnSpc>
              <a:buFontTx/>
              <a:buNone/>
            </a:pPr>
            <a:r>
              <a:rPr lang="de-AT" altLang="de-DE" sz="2400" dirty="0">
                <a:cs typeface="Arial" panose="020B0604020202020204" pitchFamily="34" charset="0"/>
              </a:rPr>
              <a:t> 	FF B-Dorf (wozu?)</a:t>
            </a:r>
            <a:endParaRPr lang="de-AT" altLang="de-DE" sz="2400" dirty="0">
              <a:cs typeface="Times New Roman" panose="02020603050405020304" pitchFamily="18" charset="0"/>
            </a:endParaRPr>
          </a:p>
          <a:p>
            <a:pPr marL="863600" indent="-863600">
              <a:lnSpc>
                <a:spcPct val="90000"/>
              </a:lnSpc>
              <a:buFontTx/>
              <a:buNone/>
            </a:pPr>
            <a:r>
              <a:rPr lang="de-AT" altLang="de-DE" sz="2400" dirty="0">
                <a:cs typeface="Arial" panose="020B0604020202020204" pitchFamily="34" charset="0"/>
              </a:rPr>
              <a:t> 	FF C-Dorf (wozu?)</a:t>
            </a:r>
            <a:endParaRPr lang="de-AT" altLang="de-DE" sz="2400" dirty="0">
              <a:cs typeface="Times New Roman" panose="02020603050405020304" pitchFamily="18" charset="0"/>
            </a:endParaRPr>
          </a:p>
          <a:p>
            <a:pPr marL="863600" indent="-863600">
              <a:lnSpc>
                <a:spcPct val="90000"/>
              </a:lnSpc>
              <a:buFontTx/>
              <a:buNone/>
            </a:pPr>
            <a:r>
              <a:rPr lang="de-AT" altLang="de-DE" sz="2400" dirty="0">
                <a:cs typeface="Arial" panose="020B0604020202020204" pitchFamily="34" charset="0"/>
              </a:rPr>
              <a:t>	wegen Einsturzgefahr großräumig absperren </a:t>
            </a:r>
            <a:endParaRPr lang="de-AT" altLang="de-DE" sz="2400" dirty="0">
              <a:cs typeface="Times New Roman" panose="02020603050405020304" pitchFamily="18" charset="0"/>
            </a:endParaRPr>
          </a:p>
          <a:p>
            <a:pPr marL="863600" indent="-863600">
              <a:lnSpc>
                <a:spcPct val="90000"/>
              </a:lnSpc>
              <a:buFontTx/>
              <a:buNone/>
            </a:pPr>
            <a:r>
              <a:rPr lang="de-AT" altLang="de-DE" sz="2400" dirty="0">
                <a:cs typeface="Arial" panose="020B0604020202020204" pitchFamily="34" charset="0"/>
              </a:rPr>
              <a:t>	Festlegen des Standortes der Einsatzleitstelle vor Haus Nr. 12</a:t>
            </a:r>
            <a:endParaRPr lang="de-AT" altLang="de-DE" sz="2400" dirty="0">
              <a:cs typeface="Times New Roman" panose="02020603050405020304" pitchFamily="18" charset="0"/>
            </a:endParaRPr>
          </a:p>
          <a:p>
            <a:pPr marL="863600" indent="-863600">
              <a:lnSpc>
                <a:spcPct val="90000"/>
              </a:lnSpc>
              <a:buFontTx/>
              <a:buNone/>
            </a:pPr>
            <a:r>
              <a:rPr lang="de-AT" altLang="de-DE" sz="2400" dirty="0">
                <a:cs typeface="Arial" panose="020B0604020202020204" pitchFamily="34" charset="0"/>
              </a:rPr>
              <a:t>	Versicherungsvertreter verständigen</a:t>
            </a:r>
            <a:endParaRPr lang="de-AT" altLang="de-DE" sz="2400" dirty="0">
              <a:cs typeface="Times New Roman" panose="02020603050405020304" pitchFamily="18" charset="0"/>
            </a:endParaRPr>
          </a:p>
          <a:p>
            <a:pPr marL="863600" indent="-863600">
              <a:lnSpc>
                <a:spcPct val="90000"/>
              </a:lnSpc>
              <a:buFontTx/>
              <a:buNone/>
            </a:pPr>
            <a:r>
              <a:rPr lang="de-AT" altLang="de-DE" sz="2400" dirty="0">
                <a:cs typeface="Arial" panose="020B0604020202020204" pitchFamily="34" charset="0"/>
              </a:rPr>
              <a:t>	Einsatz von Wasserwerfer</a:t>
            </a:r>
            <a:r>
              <a:rPr lang="de-AT" altLang="de-DE" sz="2400" dirty="0">
                <a:cs typeface="Times New Roman" panose="02020603050405020304" pitchFamily="18" charset="0"/>
              </a:rPr>
              <a:t> </a:t>
            </a:r>
          </a:p>
          <a:p>
            <a:pPr marL="863600" indent="-863600">
              <a:lnSpc>
                <a:spcPct val="90000"/>
              </a:lnSpc>
              <a:buFontTx/>
              <a:buNone/>
            </a:pPr>
            <a:r>
              <a:rPr lang="de-AT" altLang="de-DE" sz="2400" dirty="0">
                <a:cs typeface="Times New Roman" panose="02020603050405020304" pitchFamily="18" charset="0"/>
              </a:rPr>
              <a:t>	Innenangriff mit schwerem Atemschutz 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838200" y="838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838200" y="28829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838200" y="20605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838200" y="44577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838200" y="40767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838200" y="564515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762000" y="762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762000" y="23495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1371600" y="1600200"/>
            <a:ext cx="62484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V="1">
            <a:off x="3868738" y="4005263"/>
            <a:ext cx="4951412" cy="46037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V="1">
            <a:off x="3868738" y="3573463"/>
            <a:ext cx="4879975" cy="20637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3792538" y="3670300"/>
            <a:ext cx="5351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AT" altLang="de-DE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Löschwasserversorgung,</a:t>
            </a:r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altLang="de-DE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Reserve</a:t>
            </a:r>
            <a:endParaRPr lang="de-DE" altLang="de-DE" b="1" i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1295400" y="1219200"/>
            <a:ext cx="670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Menschenrettung, später Brandbekämpfung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3792538" y="321310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AT" altLang="de-DE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Brandbekämpfung</a:t>
            </a:r>
            <a:endParaRPr lang="de-DE" altLang="de-DE" b="1" i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838200" y="518795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838200" y="17049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762000" y="1628775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762000" y="43815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762000" y="28067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85A4E0B7-1A88-4579-9C18-3B6EE39A7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76" y="6072336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5" name="Text Box 25">
            <a:extLst>
              <a:ext uri="{FF2B5EF4-FFF2-40B4-BE49-F238E27FC236}">
                <a16:creationId xmlns:a16="http://schemas.microsoft.com/office/drawing/2014/main" id="{50B82E43-40C7-4343-96B4-7186E1314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5996136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4B26765A-8C88-4726-874A-D528E2D87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6108-C090-454F-AB37-D0EE48F66B4E}" type="slidenum">
              <a:rPr lang="de-AT" altLang="de-DE" smtClean="0"/>
              <a:pPr/>
              <a:t>9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3" grpId="0" autoUpdateAnimBg="0"/>
      <p:bldP spid="13325" grpId="0" autoUpdateAnimBg="0"/>
      <p:bldP spid="13330" grpId="0" autoUpdateAnimBg="0"/>
      <p:bldP spid="13331" grpId="0" autoUpdateAnimBg="0"/>
      <p:bldP spid="13332" grpId="0" autoUpdateAnimBg="0"/>
      <p:bldP spid="13335" grpId="0" autoUpdateAnimBg="0"/>
      <p:bldP spid="13337" grpId="0" autoUpdateAnimBg="0"/>
      <p:bldP spid="13338" grpId="0" autoUpdateAnimBg="0"/>
      <p:bldP spid="25" grpId="0" autoUpdateAnimBg="0"/>
    </p:bldLst>
  </p:timing>
</p:sld>
</file>

<file path=ppt/theme/theme1.xml><?xml version="1.0" encoding="utf-8"?>
<a:theme xmlns:a="http://schemas.openxmlformats.org/drawingml/2006/main" name="1_Vorlage Power Point FLA Gold1">
  <a:themeElements>
    <a:clrScheme name="1_Vorlage Power Point FLA Gold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orlage Power Point FLA Gold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Vorlage Power Point FLA Gold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1941</Words>
  <Application>Microsoft Office PowerPoint</Application>
  <PresentationFormat>Bildschirmpräsentation (4:3)</PresentationFormat>
  <Paragraphs>289</Paragraphs>
  <Slides>32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32</vt:i4>
      </vt:variant>
    </vt:vector>
  </HeadingPairs>
  <TitlesOfParts>
    <vt:vector size="40" baseType="lpstr">
      <vt:lpstr>Arial</vt:lpstr>
      <vt:lpstr>Arial Black</vt:lpstr>
      <vt:lpstr>Calibri</vt:lpstr>
      <vt:lpstr>Kravitz Thermal</vt:lpstr>
      <vt:lpstr>Times New Roman</vt:lpstr>
      <vt:lpstr>Verdana</vt:lpstr>
      <vt:lpstr>Wingdings</vt:lpstr>
      <vt:lpstr>1_Vorlage Power Point FLA Gold1</vt:lpstr>
      <vt:lpstr>NÖ Feuerwehrleistungsabzeichen in Gold  (FLA Gold)</vt:lpstr>
      <vt:lpstr>Aufgabe A Brandeinsatz</vt:lpstr>
      <vt:lpstr>PowerPoint-Präsentation</vt:lpstr>
      <vt:lpstr>1) Kreuzen Sie drei Maßnahmen bzw. Anordnungen an, die Sie vor oder auf der Fahrt zum ca. 300 m entfernten Einsatzort treffen können. </vt:lpstr>
      <vt:lpstr>2) Was ist Ihre erste Tätigkeit als Einsatzleiter nach dem Eintreffen am Einsatzort? </vt:lpstr>
      <vt:lpstr>PowerPoint-Präsentation</vt:lpstr>
      <vt:lpstr>Sie haben folgende Lage festgestellt: </vt:lpstr>
      <vt:lpstr>3) Worin liegt die größte Gefahr? (Beurteilung der Schadenslage) </vt:lpstr>
      <vt:lpstr>4) Sie entschließen sich folgende Maßnahmen zu setzen: </vt:lpstr>
      <vt:lpstr>5) Zur Umsetzung des Entschlusses geben Sie als Einsatzleiter: </vt:lpstr>
      <vt:lpstr>6) Befehl an die Gruppenkommandanten der FF A-Dorf</vt:lpstr>
      <vt:lpstr>PowerPoint-Präsentation</vt:lpstr>
      <vt:lpstr>PowerPoint-Präsentation</vt:lpstr>
      <vt:lpstr>PowerPoint-Präsentation</vt:lpstr>
      <vt:lpstr>7) Sie führen eine neuerliche Lagefeststellung durch und fassen folgenden Entschluss:  Kreuzen Sie aus den folgenden Möglichkeiten jene zwei Maßnahmen an, die Sie als Einsatzleiter zuerst anordnen müssen.</vt:lpstr>
      <vt:lpstr>8) Welche Maßnahmen sind nach dem Einrücken in das Feuerwehrhaus bei Einsatzende zu veranlassen? Führen Sie mindestens zwei Antworten an. </vt:lpstr>
      <vt:lpstr>Aufgabe B Technischer Einsatz </vt:lpstr>
      <vt:lpstr>PowerPoint-Präsentation</vt:lpstr>
      <vt:lpstr>1) Kreuzen Sie drei Maßnahmen, bzw. Anordnungen an, die Sie vor oder auf der Fahrt zum ca. 1,8 km entfernten Einsatzort treffen können.</vt:lpstr>
      <vt:lpstr>2) Was ist Ihre erste Tätigkeit nach dem Eintreffen am Einsatzort als Einsatzleiter? </vt:lpstr>
      <vt:lpstr>PowerPoint-Präsentation</vt:lpstr>
      <vt:lpstr>Sie haben folgende Lage festgestellt: </vt:lpstr>
      <vt:lpstr>PowerPoint-Präsentation</vt:lpstr>
      <vt:lpstr>3) Worin liegt die größte Gefahr? </vt:lpstr>
      <vt:lpstr>4) Sie entschließen sich folgende Erstmaßnahmen zu setzen: </vt:lpstr>
      <vt:lpstr>5) Zur Umsetzung des Entschlusses geben Sie als Einsatzleiter: </vt:lpstr>
      <vt:lpstr>6) Befehl an die Gruppenkommandanten der FF A-Dorf</vt:lpstr>
      <vt:lpstr>PowerPoint-Präsentation</vt:lpstr>
      <vt:lpstr>PowerPoint-Präsentation</vt:lpstr>
      <vt:lpstr>Ergebnis der Erkundung der Ladefläche  mit Schutzstufe 2: </vt:lpstr>
      <vt:lpstr>7) Sie führen eine neuerliche Lagefeststellung durch und fassen folgenden Entschluss:  Kreuzen Sie aus den folgenden Möglichkeiten jene zwei Maßnahmen an, die Sie vorrangig anordnen müssen.</vt:lpstr>
      <vt:lpstr>8) Welche Maßnahmen sind nach dem Einrücken in das Feuerwehrhaus bei Einsatzende zu veranlassen? Führen Sie mindestens zwei Antworten an. 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NÖ Feuerwehrleistungsabzeichen in Gold  (FLA Gold)</dc:title>
  <dc:creator>Bretterbauer</dc:creator>
  <cp:lastModifiedBy>Franz Bretterbauer</cp:lastModifiedBy>
  <cp:revision>51</cp:revision>
  <dcterms:created xsi:type="dcterms:W3CDTF">2003-03-02T11:11:55Z</dcterms:created>
  <dcterms:modified xsi:type="dcterms:W3CDTF">2022-01-24T07:51:44Z</dcterms:modified>
</cp:coreProperties>
</file>