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1" r:id="rId2"/>
  </p:sldMasterIdLst>
  <p:notesMasterIdLst>
    <p:notesMasterId r:id="rId10"/>
  </p:notesMasterIdLst>
  <p:sldIdLst>
    <p:sldId id="256" r:id="rId3"/>
    <p:sldId id="257" r:id="rId4"/>
    <p:sldId id="297" r:id="rId5"/>
    <p:sldId id="301" r:id="rId6"/>
    <p:sldId id="299" r:id="rId7"/>
    <p:sldId id="300" r:id="rId8"/>
    <p:sldId id="298" r:id="rId9"/>
  </p:sldIdLst>
  <p:sldSz cx="9144000" cy="6858000" type="screen4x3"/>
  <p:notesSz cx="7102475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96" autoAdjust="0"/>
  </p:normalViewPr>
  <p:slideViewPr>
    <p:cSldViewPr>
      <p:cViewPr varScale="1">
        <p:scale>
          <a:sx n="151" d="100"/>
          <a:sy n="151" d="100"/>
        </p:scale>
        <p:origin x="2080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77951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501" eaLnBrk="1" hangingPunct="1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40" y="4"/>
            <a:ext cx="3077951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501" eaLnBrk="1" hangingPunct="1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3" y="4860925"/>
            <a:ext cx="568261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noProof="0"/>
              <a:t>Textmasterformate durch Klicken bearbeiten</a:t>
            </a:r>
          </a:p>
          <a:p>
            <a:pPr lvl="1"/>
            <a:r>
              <a:rPr lang="de-AT" altLang="de-DE" noProof="0"/>
              <a:t>Zweite Ebene</a:t>
            </a:r>
          </a:p>
          <a:p>
            <a:pPr lvl="2"/>
            <a:r>
              <a:rPr lang="de-AT" altLang="de-DE" noProof="0"/>
              <a:t>Dritte Ebene</a:t>
            </a:r>
          </a:p>
          <a:p>
            <a:pPr lvl="3"/>
            <a:r>
              <a:rPr lang="de-AT" altLang="de-DE" noProof="0"/>
              <a:t>Vierte Ebene</a:t>
            </a:r>
          </a:p>
          <a:p>
            <a:pPr lvl="4"/>
            <a:r>
              <a:rPr lang="de-AT" altLang="de-DE" noProof="0"/>
              <a:t>Fünfte Ebene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1856"/>
            <a:ext cx="3077951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501" eaLnBrk="1" hangingPunct="1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40" y="9721856"/>
            <a:ext cx="3077951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501" eaLnBrk="1" hangingPunct="1">
              <a:defRPr sz="1300" smtClean="0">
                <a:cs typeface="+mn-cs"/>
              </a:defRPr>
            </a:lvl1pPr>
          </a:lstStyle>
          <a:p>
            <a:pPr>
              <a:defRPr/>
            </a:pPr>
            <a:fld id="{AA6A7F6D-431C-4CB8-AF85-A8EAE37D19B3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298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6C61B-34EA-484C-BF3E-FEA5498D6DC7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4884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6A9D-DAC6-4EE9-817A-D459D606A18D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73032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54F5B-97BE-4B49-83A4-2EC915A1AAB4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86526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AT" altLang="de-DE"/>
          </a:p>
        </p:txBody>
      </p:sp>
      <p:pic>
        <p:nvPicPr>
          <p:cNvPr id="6" name="Picture 4" descr="Hintergrund Foliengestaltu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de-DE" sz="800" i="1">
                <a:latin typeface="Arial" panose="020B0604020202020204" pitchFamily="34" charset="0"/>
              </a:rPr>
              <a:t>Niederösterreichischer Landesfeuerwehrverband</a:t>
            </a:r>
            <a:br>
              <a:rPr lang="de-AT" altLang="de-DE" sz="800" i="1">
                <a:latin typeface="Arial" panose="020B0604020202020204" pitchFamily="34" charset="0"/>
              </a:rPr>
            </a:br>
            <a:r>
              <a:rPr lang="de-AT" altLang="de-DE" sz="1200">
                <a:solidFill>
                  <a:srgbClr val="777777"/>
                </a:solidFill>
                <a:latin typeface="Kravitz Thermal" panose="00000400000000000000" pitchFamily="2" charset="0"/>
              </a:rPr>
              <a:t>Bezirksfeuerwehrkommando Zwettl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9F98F6-82D7-49E9-81C7-5FB1E99F8EC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210500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C982F-13BD-43A2-AF78-F0D42E93E14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57154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B16AC-440F-4AB2-9CC6-1E94A61983C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820569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0DAF4-EFAA-492C-A140-177F014E2EB4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406438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FC7ED-D6B3-4AF3-82B1-834A6FBA4ED1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827161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2DF0-4207-4D36-B5D5-7328044D1253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48517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9EA9B-5142-4193-ABB3-0BECAF3BAFD1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004590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8D178-51AD-48EC-8C36-E772FBC8F4BF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3916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94732-18B0-421C-8770-0876E424039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265676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92958-8250-4BC4-A759-E9BA1F50B961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15826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70B2E-F4F6-4283-9683-45E89408F15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59891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6729D-D56D-4E42-9916-26503351291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6288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53B5-DE36-4951-B225-61D778A6F22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52511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D3AF7-615F-4B5A-8477-CE07557731D9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85442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182AF-3E12-4D70-91D8-3E3905339295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7030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DE833-DE4A-4465-9A6F-6CEB5926FA44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6927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7D043-586C-4433-B2ED-9135B970267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1702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13C40-961B-48E8-AD33-A7D7B6ECA9DF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9237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2DC87-2F52-43F5-9A2B-E8971B1BE10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5851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cs typeface="+mn-cs"/>
              </a:defRPr>
            </a:lvl1pPr>
          </a:lstStyle>
          <a:p>
            <a:pPr>
              <a:defRPr/>
            </a:pPr>
            <a:fld id="{FAD8ECAF-6259-40E0-938F-2A6C147C3FA1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AT" altLang="de-DE"/>
          </a:p>
        </p:txBody>
      </p:sp>
      <p:pic>
        <p:nvPicPr>
          <p:cNvPr id="2052" name="Picture 4" descr="Hintergrund Foliengestaltu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23D8C1-15D3-4B35-9928-301D118BDCD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AT" altLang="de-DE" sz="1200">
              <a:solidFill>
                <a:srgbClr val="777777"/>
              </a:solidFill>
              <a:latin typeface="Kravitz Thermal" panose="00000400000000000000" pitchFamily="2" charset="0"/>
            </a:endParaRPr>
          </a:p>
        </p:txBody>
      </p:sp>
      <p:pic>
        <p:nvPicPr>
          <p:cNvPr id="2059" name="Picture 11" descr="fla_gold_4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1811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789040"/>
            <a:ext cx="7772400" cy="822325"/>
          </a:xfrm>
        </p:spPr>
        <p:txBody>
          <a:bodyPr/>
          <a:lstStyle/>
          <a:p>
            <a:pPr eaLnBrk="1" hangingPunct="1"/>
            <a:r>
              <a:rPr lang="de-DE" altLang="de-DE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NÖ Feuerwehrleistungsabzeichen in Gold </a:t>
            </a:r>
            <a:br>
              <a:rPr lang="de-DE" altLang="de-DE" sz="2400" b="1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DE" altLang="de-DE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(FLA Gold)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87565"/>
            <a:ext cx="6400800" cy="1371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e-DE" altLang="de-DE" sz="2400" b="1" dirty="0">
                <a:latin typeface="Verdana" panose="020B0604030504040204" pitchFamily="34" charset="0"/>
              </a:rPr>
              <a:t>Disziplin: „Führungsverfahren“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endParaRPr lang="de-DE" altLang="de-DE" sz="2400" b="1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2400" b="1" dirty="0">
                <a:latin typeface="Verdana" panose="020B0604030504040204" pitchFamily="34" charset="0"/>
              </a:rPr>
              <a:t>Allgemeines</a:t>
            </a:r>
            <a:endParaRPr lang="de-DE" altLang="de-DE" dirty="0"/>
          </a:p>
        </p:txBody>
      </p:sp>
      <p:pic>
        <p:nvPicPr>
          <p:cNvPr id="5124" name="Picture 5" descr="fla_gold_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368300"/>
            <a:ext cx="7899400" cy="923925"/>
          </a:xfrm>
        </p:spPr>
        <p:txBody>
          <a:bodyPr/>
          <a:lstStyle/>
          <a:p>
            <a:pPr eaLnBrk="1" hangingPunct="1"/>
            <a:r>
              <a:rPr lang="de-DE" altLang="de-DE" sz="3200" b="1">
                <a:latin typeface="Verdana" panose="020B0604030504040204" pitchFamily="34" charset="0"/>
              </a:rPr>
              <a:t>6. </a:t>
            </a:r>
            <a:r>
              <a:rPr lang="de-AT" altLang="de-DE" sz="3200" b="1">
                <a:latin typeface="Verdana" panose="020B0604030504040204" pitchFamily="34" charset="0"/>
              </a:rPr>
              <a:t>Führungsverfahren </a:t>
            </a:r>
            <a:br>
              <a:rPr lang="de-DE" altLang="de-DE" sz="3200" b="1">
                <a:latin typeface="Verdana" panose="020B0604030504040204" pitchFamily="34" charset="0"/>
              </a:rPr>
            </a:br>
            <a:br>
              <a:rPr lang="de-DE" altLang="de-DE" sz="1400" b="1">
                <a:latin typeface="Verdana" panose="020B0604030504040204" pitchFamily="34" charset="0"/>
              </a:rPr>
            </a:br>
            <a:r>
              <a:rPr lang="de-DE" altLang="de-DE" sz="2400" b="1">
                <a:latin typeface="Verdana" panose="020B0604030504040204" pitchFamily="34" charset="0"/>
              </a:rPr>
              <a:t>A) Brandeinsatz    B) Techn. Einsatz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AT" altLang="de-DE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je eine Aufgabe aus den Bereichen </a:t>
            </a:r>
            <a:r>
              <a:rPr lang="de-AT" altLang="de-DE" sz="2400" b="1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Brandeinsatz</a:t>
            </a:r>
            <a:r>
              <a:rPr lang="de-AT" altLang="de-DE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 und </a:t>
            </a:r>
            <a:r>
              <a:rPr lang="de-AT" altLang="de-DE" sz="2400" b="1" dirty="0">
                <a:solidFill>
                  <a:srgbClr val="000099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Technischer Einsatz</a:t>
            </a:r>
            <a:r>
              <a:rPr lang="de-AT" altLang="de-DE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de-DE" altLang="de-DE" sz="2400" b="1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Aufgabenblatt + bildliche Lagedarstellung (Foto) mit Erläuterungen. </a:t>
            </a:r>
            <a:endParaRPr lang="de-DE" altLang="de-DE" sz="2400" b="1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Lösen durch Ankreuzen oder schriftliche Ergänzung 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nach den geltenden Richtlinien der Ausbildungsvorschriften </a:t>
            </a:r>
            <a:endParaRPr lang="de-DE" altLang="de-DE" sz="2400" b="1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2400" b="1" dirty="0">
                <a:latin typeface="Verdana" panose="020B0604030504040204" pitchFamily="34" charset="0"/>
                <a:cs typeface="Times New Roman" panose="02020603050405020304" pitchFamily="18" charset="0"/>
              </a:rPr>
              <a:t>Befehl an die GRKDT schriftlich</a:t>
            </a:r>
            <a:endParaRPr lang="de-DE" altLang="de-DE" sz="2400" b="1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400" b="1" dirty="0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Zeit: 40 Minuten (für beide Aufgaben)</a:t>
            </a:r>
            <a:endParaRPr lang="de-DE" altLang="de-DE"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4DD8ED16-1117-41E6-A2E0-87D60661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6728"/>
            <a:ext cx="8208912" cy="8919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Befehl des Einsatzleiters oder des Einheitskommandanten</a:t>
            </a:r>
          </a:p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(einer Führungskraft an eine Führungskraft)</a:t>
            </a:r>
            <a:br>
              <a:rPr lang="de-AT" altLang="de-DE" sz="1600" b="1" dirty="0">
                <a:latin typeface="Arial" panose="020B0604020202020204" pitchFamily="34" charset="0"/>
              </a:rPr>
            </a:br>
            <a:r>
              <a:rPr lang="de-AT" altLang="de-DE" sz="1600" b="1" dirty="0">
                <a:latin typeface="Arial" panose="020B0604020202020204" pitchFamily="34" charset="0"/>
              </a:rPr>
              <a:t>siehe Ausbilderleitfaden B.4</a:t>
            </a:r>
            <a:endParaRPr lang="de-DE" altLang="de-DE" sz="1600" b="1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009F634-2A6D-4B05-B5B1-F6E31EAD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14234"/>
              </p:ext>
            </p:extLst>
          </p:nvPr>
        </p:nvGraphicFramePr>
        <p:xfrm>
          <a:off x="467544" y="836712"/>
          <a:ext cx="8208912" cy="49438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3665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554687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LAGE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Gefahren-/</a:t>
                      </a:r>
                      <a:r>
                        <a:rPr lang="de-AT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Schadenslage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de-AT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Eigene Lage: </a:t>
                      </a:r>
                      <a:r>
                        <a:rPr lang="de-DE" altLang="de-DE" sz="1600" dirty="0" err="1">
                          <a:latin typeface="Verdana" panose="020B0604030504040204" pitchFamily="34" charset="0"/>
                        </a:rPr>
                        <a:t>Fzg</a:t>
                      </a:r>
                      <a:r>
                        <a:rPr lang="de-DE" altLang="de-DE" sz="1600" dirty="0">
                          <a:latin typeface="Verdana" panose="020B0604030504040204" pitchFamily="34" charset="0"/>
                        </a:rPr>
                        <a:t>, Mannsch.[auch Polizei, Rettung, wenn anwesend]</a:t>
                      </a:r>
                      <a:endParaRPr lang="de-AT" sz="2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</a:t>
                      </a:r>
                      <a:r>
                        <a:rPr lang="de-AT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Allgemeine Lage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2400" b="1" dirty="0"/>
                        <a:t>E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ENTSCHLUSS (Auftrag)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Gibt das zu erreichende 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</a:rPr>
                        <a:t>Gesamtziel</a:t>
                      </a:r>
                      <a:r>
                        <a:rPr lang="de-AT" sz="2400" dirty="0"/>
                        <a:t> </a:t>
                      </a:r>
                      <a:r>
                        <a:rPr lang="de-AT" sz="2000" dirty="0"/>
                        <a:t>oder den erhaltenen Auftrag vor (soll eine kurze Darlegung des eigenen Auftrages sein). </a:t>
                      </a:r>
                    </a:p>
                    <a:p>
                      <a:r>
                        <a:rPr lang="de-AT" sz="1800" dirty="0"/>
                        <a:t>z.B.: bei Brandeinsatz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DE" altLang="de-DE" sz="1800" dirty="0">
                          <a:latin typeface="Verdana" panose="020B0604030504040204" pitchFamily="34" charset="0"/>
                        </a:rPr>
                        <a:t>Menschen- und Tierrettung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DE" altLang="de-DE" sz="1800" dirty="0">
                          <a:latin typeface="Verdana" panose="020B0604030504040204" pitchFamily="34" charset="0"/>
                        </a:rPr>
                        <a:t>Übergreifen auf Nachbargebäude verhindern (Brandausbreitung)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DE" altLang="de-DE" sz="1800" dirty="0">
                          <a:latin typeface="Verdana" panose="020B0604030504040204" pitchFamily="34" charset="0"/>
                        </a:rPr>
                        <a:t>Brandbekämpfung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DE" altLang="de-DE" sz="1800" dirty="0">
                          <a:latin typeface="Verdana" panose="020B0604030504040204" pitchFamily="34" charset="0"/>
                        </a:rPr>
                        <a:t>Sicherstellung der Löschwasserversorgung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57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4DD8ED16-1117-41E6-A2E0-87D60661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6728"/>
            <a:ext cx="8208912" cy="8919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Befehl des Einsatzleiters oder des Einheitskommandanten</a:t>
            </a:r>
          </a:p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(einer Führungskraft an eine Führungskraft)</a:t>
            </a:r>
            <a:br>
              <a:rPr lang="de-AT" altLang="de-DE" sz="1600" b="1" dirty="0">
                <a:latin typeface="Arial" panose="020B0604020202020204" pitchFamily="34" charset="0"/>
              </a:rPr>
            </a:br>
            <a:r>
              <a:rPr lang="de-AT" altLang="de-DE" sz="1600" b="1" dirty="0">
                <a:latin typeface="Arial" panose="020B0604020202020204" pitchFamily="34" charset="0"/>
              </a:rPr>
              <a:t>siehe Ausbilderleitfaden B.4</a:t>
            </a:r>
            <a:endParaRPr lang="de-DE" altLang="de-DE" sz="1600" b="1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009F634-2A6D-4B05-B5B1-F6E31EAD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768364"/>
              </p:ext>
            </p:extLst>
          </p:nvPr>
        </p:nvGraphicFramePr>
        <p:xfrm>
          <a:off x="467544" y="836712"/>
          <a:ext cx="8208912" cy="4998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3665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554687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LAGE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Gefahren-/</a:t>
                      </a:r>
                      <a:r>
                        <a:rPr lang="de-AT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Schadenslage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de-AT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Eigene Lage: </a:t>
                      </a:r>
                      <a:r>
                        <a:rPr lang="de-DE" altLang="de-DE" sz="1600" dirty="0" err="1">
                          <a:latin typeface="Verdana" panose="020B0604030504040204" pitchFamily="34" charset="0"/>
                        </a:rPr>
                        <a:t>Fzg</a:t>
                      </a:r>
                      <a:r>
                        <a:rPr lang="de-DE" altLang="de-DE" sz="1600" dirty="0">
                          <a:latin typeface="Verdana" panose="020B0604030504040204" pitchFamily="34" charset="0"/>
                        </a:rPr>
                        <a:t>, Mannsch.[auch Polizei, Rettung, wenn anwesend]</a:t>
                      </a:r>
                      <a:endParaRPr lang="de-AT" sz="2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</a:t>
                      </a:r>
                      <a:r>
                        <a:rPr lang="de-AT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Allgemeine Lage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2400" b="1" dirty="0"/>
                        <a:t>E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ENTSCHLUSS (Auftrag)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Gibt das zu erreichende 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</a:rPr>
                        <a:t>Gesamtziel</a:t>
                      </a:r>
                      <a:r>
                        <a:rPr lang="de-AT" sz="2400" dirty="0"/>
                        <a:t> </a:t>
                      </a:r>
                      <a:r>
                        <a:rPr lang="de-AT" sz="2000" dirty="0"/>
                        <a:t>oder den erhaltenen Auftrag vor (soll eine kurze Darlegung des eigenen Auftrages sein). </a:t>
                      </a:r>
                    </a:p>
                    <a:p>
                      <a:r>
                        <a:rPr lang="de-AT" sz="1800" dirty="0"/>
                        <a:t>z.B.: bei Technischem Einsatz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DE" altLang="de-DE" sz="1800" dirty="0">
                          <a:latin typeface="Verdana" panose="020B0604030504040204" pitchFamily="34" charset="0"/>
                        </a:rPr>
                        <a:t>Absicherung, Brandschutz 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DE" altLang="de-DE" sz="1800" dirty="0">
                          <a:latin typeface="Verdana" panose="020B0604030504040204" pitchFamily="34" charset="0"/>
                        </a:rPr>
                        <a:t>Menschenrettung/Betreuung Verletzter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DE" altLang="de-DE" sz="1800" dirty="0">
                          <a:latin typeface="Verdana" panose="020B0604030504040204" pitchFamily="34" charset="0"/>
                        </a:rPr>
                        <a:t>Betriebsmittel auffangen/binden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DE" altLang="de-DE" sz="18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Fahrzeugbergung 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DE" altLang="de-DE" sz="18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Verkehrswege freimachen</a:t>
                      </a:r>
                      <a:endParaRPr lang="de-AT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19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4DD8ED16-1117-41E6-A2E0-87D60661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6728"/>
            <a:ext cx="8208912" cy="8919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Befehl des Einsatzleiters oder des Einheitskommandanten</a:t>
            </a:r>
          </a:p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(einer Führungskraft an eine Führungskraft)</a:t>
            </a:r>
            <a:br>
              <a:rPr lang="de-AT" altLang="de-DE" sz="1600" b="1" dirty="0">
                <a:latin typeface="Arial" panose="020B0604020202020204" pitchFamily="34" charset="0"/>
              </a:rPr>
            </a:br>
            <a:r>
              <a:rPr lang="de-AT" altLang="de-DE" sz="1600" b="1" dirty="0">
                <a:latin typeface="Arial" panose="020B0604020202020204" pitchFamily="34" charset="0"/>
              </a:rPr>
              <a:t>siehe Ausbilderleitfaden B.4</a:t>
            </a:r>
            <a:endParaRPr lang="de-DE" altLang="de-DE" sz="1600" b="1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009F634-2A6D-4B05-B5B1-F6E31EAD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837396"/>
              </p:ext>
            </p:extLst>
          </p:nvPr>
        </p:nvGraphicFramePr>
        <p:xfrm>
          <a:off x="467544" y="836712"/>
          <a:ext cx="8208912" cy="60212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3665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554687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6021288">
                <a:tc>
                  <a:txBody>
                    <a:bodyPr/>
                    <a:lstStyle/>
                    <a:p>
                      <a:r>
                        <a:rPr lang="de-AT" sz="2400" b="1" dirty="0"/>
                        <a:t>D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DURCHFÜHRUNG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200" b="0" dirty="0"/>
                        <a:t>a) </a:t>
                      </a:r>
                      <a:r>
                        <a:rPr lang="de-AT" sz="2200" b="0" dirty="0">
                          <a:solidFill>
                            <a:srgbClr val="FF0000"/>
                          </a:solidFill>
                        </a:rPr>
                        <a:t>Gliederung</a:t>
                      </a:r>
                      <a:r>
                        <a:rPr lang="de-AT" sz="2200" b="0" dirty="0"/>
                        <a:t> der Kräfte </a:t>
                      </a:r>
                    </a:p>
                    <a:p>
                      <a:r>
                        <a:rPr lang="de-AT" sz="2200" b="0" dirty="0"/>
                        <a:t>b) Geplanter </a:t>
                      </a:r>
                      <a:r>
                        <a:rPr lang="de-AT" sz="2200" b="0" dirty="0">
                          <a:solidFill>
                            <a:srgbClr val="FF0000"/>
                          </a:solidFill>
                        </a:rPr>
                        <a:t>Einsatzablauf</a:t>
                      </a:r>
                    </a:p>
                    <a:p>
                      <a:r>
                        <a:rPr lang="de-AT" sz="2200" b="0" dirty="0"/>
                        <a:t>c) </a:t>
                      </a:r>
                      <a:r>
                        <a:rPr lang="de-AT" sz="2200" b="0" dirty="0">
                          <a:solidFill>
                            <a:srgbClr val="FF0000"/>
                          </a:solidFill>
                        </a:rPr>
                        <a:t>Einzelaufträge</a:t>
                      </a:r>
                    </a:p>
                    <a:p>
                      <a:pPr lvl="1"/>
                      <a:r>
                        <a:rPr lang="de-AT" sz="2400" b="0" dirty="0"/>
                        <a:t>Befehle an die unterstellten Einheiten (Gruppen, Trupps)</a:t>
                      </a:r>
                    </a:p>
                    <a:p>
                      <a:pPr lvl="1"/>
                      <a:r>
                        <a:rPr lang="de-AT" sz="2400" b="0" dirty="0"/>
                        <a:t>Wer macht was und wie ? </a:t>
                      </a:r>
                    </a:p>
                    <a:p>
                      <a:pPr lvl="1"/>
                      <a:r>
                        <a:rPr lang="de-AT" sz="2400" b="0" dirty="0"/>
                        <a:t>Ziel, Weg, Mittel - z.B.: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Menschen- und Tierrettung – wer?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Übergreifen (Brandausbreitung) verhindern – wer? </a:t>
                      </a:r>
                      <a:r>
                        <a:rPr lang="de-AT" altLang="de-DE" sz="1800" dirty="0">
                          <a:solidFill>
                            <a:srgbClr val="008000"/>
                          </a:solidFill>
                          <a:latin typeface="Verdana" panose="020B0604030504040204" pitchFamily="34" charset="0"/>
                        </a:rPr>
                        <a:t>Wasserentnahmestelle?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Aufbau Einsatzleitung – wer? wo?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Brandbekämpfung - wer? </a:t>
                      </a:r>
                      <a:r>
                        <a:rPr lang="de-AT" altLang="de-DE" sz="1800" dirty="0">
                          <a:solidFill>
                            <a:srgbClr val="008000"/>
                          </a:solidFill>
                          <a:latin typeface="Verdana" panose="020B0604030504040204" pitchFamily="34" charset="0"/>
                        </a:rPr>
                        <a:t>Wasserentnahmestelle?</a:t>
                      </a:r>
                      <a:endParaRPr lang="de-AT" altLang="de-DE" sz="1800" dirty="0">
                        <a:latin typeface="Verdana" panose="020B0604030504040204" pitchFamily="34" charset="0"/>
                      </a:endParaRP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Löschwasserversorgung – wer? von wo? für wen?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sz="1800" b="0" dirty="0">
                          <a:latin typeface="Verdana" panose="020B0604030504040204" pitchFamily="34" charset="0"/>
                        </a:rPr>
                        <a:t>Aufbau ASSP – wer? Wo?</a:t>
                      </a:r>
                      <a:endParaRPr lang="de-AT" sz="2400" b="0" dirty="0"/>
                    </a:p>
                    <a:p>
                      <a:r>
                        <a:rPr lang="de-AT" sz="2200" b="0" dirty="0"/>
                        <a:t>d) </a:t>
                      </a:r>
                      <a:r>
                        <a:rPr lang="de-AT" sz="2200" b="0" dirty="0">
                          <a:solidFill>
                            <a:srgbClr val="FF0000"/>
                          </a:solidFill>
                        </a:rPr>
                        <a:t>Koordinierende Maßnahmen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83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20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4DD8ED16-1117-41E6-A2E0-87D60661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6728"/>
            <a:ext cx="8208912" cy="8919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Befehl des Einsatzleiters oder des Einheitskommandanten</a:t>
            </a:r>
          </a:p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(einer Führungskraft an eine Führungskraft)</a:t>
            </a:r>
            <a:br>
              <a:rPr lang="de-AT" altLang="de-DE" sz="1600" b="1" dirty="0">
                <a:latin typeface="Arial" panose="020B0604020202020204" pitchFamily="34" charset="0"/>
              </a:rPr>
            </a:br>
            <a:r>
              <a:rPr lang="de-AT" altLang="de-DE" sz="1600" b="1" dirty="0">
                <a:latin typeface="Arial" panose="020B0604020202020204" pitchFamily="34" charset="0"/>
              </a:rPr>
              <a:t>siehe Ausbilderleitfaden B.4</a:t>
            </a:r>
            <a:endParaRPr lang="de-DE" altLang="de-DE" sz="1600" b="1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009F634-2A6D-4B05-B5B1-F6E31EAD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600757"/>
              </p:ext>
            </p:extLst>
          </p:nvPr>
        </p:nvGraphicFramePr>
        <p:xfrm>
          <a:off x="467544" y="836712"/>
          <a:ext cx="8208912" cy="58704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3665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554687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sz="2400" b="1" dirty="0"/>
                        <a:t>D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DURCHFÜHRUNG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b="0" dirty="0"/>
                        <a:t>a) </a:t>
                      </a:r>
                      <a:r>
                        <a:rPr lang="de-AT" sz="2400" b="0" dirty="0">
                          <a:solidFill>
                            <a:srgbClr val="FF0000"/>
                          </a:solidFill>
                        </a:rPr>
                        <a:t>Gliederung</a:t>
                      </a:r>
                      <a:r>
                        <a:rPr lang="de-AT" sz="2400" b="0" dirty="0"/>
                        <a:t> der Kräfte </a:t>
                      </a:r>
                    </a:p>
                    <a:p>
                      <a:r>
                        <a:rPr lang="de-AT" sz="2400" b="0" dirty="0"/>
                        <a:t>b) Geplanter </a:t>
                      </a:r>
                      <a:r>
                        <a:rPr lang="de-AT" sz="2400" b="0" dirty="0">
                          <a:solidFill>
                            <a:srgbClr val="FF0000"/>
                          </a:solidFill>
                        </a:rPr>
                        <a:t>Einsatzablauf</a:t>
                      </a:r>
                    </a:p>
                    <a:p>
                      <a:r>
                        <a:rPr lang="de-AT" sz="2400" b="0" dirty="0"/>
                        <a:t>c) </a:t>
                      </a:r>
                      <a:r>
                        <a:rPr lang="de-AT" sz="2400" b="0" dirty="0">
                          <a:solidFill>
                            <a:srgbClr val="FF0000"/>
                          </a:solidFill>
                        </a:rPr>
                        <a:t>Einzelaufträge</a:t>
                      </a:r>
                    </a:p>
                    <a:p>
                      <a:pPr lvl="1"/>
                      <a:r>
                        <a:rPr lang="de-AT" sz="2400" b="0" dirty="0"/>
                        <a:t>Befehle an die unterstellten Einheiten (Gruppen, Trupps)</a:t>
                      </a:r>
                    </a:p>
                    <a:p>
                      <a:pPr lvl="1"/>
                      <a:r>
                        <a:rPr lang="de-AT" sz="2400" b="0" dirty="0"/>
                        <a:t>Wer macht was und wie ? </a:t>
                      </a:r>
                    </a:p>
                    <a:p>
                      <a:pPr lvl="1"/>
                      <a:r>
                        <a:rPr lang="de-AT" sz="2400" b="0" dirty="0"/>
                        <a:t>Ziel, Weg, Mittel - z.B.: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Absicherung – wer?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Brandschutz – wer?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Beleuchtung der Unfallstelle – wer?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Menschenrettung – wer?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Aufbau Einsatzleitung – wer? wo?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Alarmierung zusätzlicher Einsatzkräfte –wer? wen? wofür? (Unterstützung, Reserve…) </a:t>
                      </a:r>
                    </a:p>
                    <a:p>
                      <a:pPr lvl="1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r>
                        <a:rPr lang="de-AT" altLang="de-DE" sz="1800" dirty="0">
                          <a:latin typeface="Verdana" panose="020B0604030504040204" pitchFamily="34" charset="0"/>
                        </a:rPr>
                        <a:t>Fahrzeugbergung – wer?</a:t>
                      </a:r>
                      <a:endParaRPr lang="de-DE" altLang="de-DE" sz="2000" dirty="0">
                        <a:latin typeface="Verdana" panose="020B0604030504040204" pitchFamily="34" charset="0"/>
                      </a:endParaRPr>
                    </a:p>
                    <a:p>
                      <a:r>
                        <a:rPr lang="de-AT" sz="2400" b="0" dirty="0"/>
                        <a:t>d) </a:t>
                      </a:r>
                      <a:r>
                        <a:rPr lang="de-AT" sz="2400" b="0" dirty="0">
                          <a:solidFill>
                            <a:srgbClr val="FF0000"/>
                          </a:solidFill>
                        </a:rPr>
                        <a:t>Koordinierende Maßnahmen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83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883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4DD8ED16-1117-41E6-A2E0-87D60661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60649"/>
            <a:ext cx="8208912" cy="6480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Befehl des Einsatzleiters oder des Einheitskommandanten</a:t>
            </a:r>
          </a:p>
          <a:p>
            <a:pPr algn="ctr" eaLnBrk="0" hangingPunct="0"/>
            <a:r>
              <a:rPr lang="de-AT" altLang="de-DE" sz="1600" b="1" dirty="0">
                <a:latin typeface="Arial" panose="020B0604020202020204" pitchFamily="34" charset="0"/>
              </a:rPr>
              <a:t>(einer Führungskraft an eine Führungskraft)</a:t>
            </a:r>
            <a:endParaRPr lang="de-DE" altLang="de-DE" sz="1600" b="1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009F634-2A6D-4B05-B5B1-F6E31EAD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85040"/>
              </p:ext>
            </p:extLst>
          </p:nvPr>
        </p:nvGraphicFramePr>
        <p:xfrm>
          <a:off x="467544" y="955496"/>
          <a:ext cx="8208912" cy="4754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3665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554687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VERSORGUNG/</a:t>
                      </a:r>
                    </a:p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Einsatzunterstützung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Maßnahmen und Einrichtungen der Versorgung wie z. B. Verpflegung, Betriebsmittel, Instandhaltung, medizinische Versorgung, etc.</a:t>
                      </a:r>
                      <a:b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AT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de-A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(z.B. Atemschutzsammelplatz – wo?</a:t>
                      </a:r>
                    </a:p>
                    <a:p>
                      <a:pPr marL="0" algn="l" defTabSz="914400" rtl="0" eaLnBrk="1" latinLnBrk="0" hangingPunct="1"/>
                      <a:r>
                        <a:rPr lang="de-A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Verpflegung, Betriebsmittel über EL (wer? wo?) anfordern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2400" b="1" dirty="0"/>
                        <a:t>V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VERBINDUNG/</a:t>
                      </a:r>
                    </a:p>
                    <a:p>
                      <a:r>
                        <a:rPr lang="de-AT" sz="1600" b="1" dirty="0"/>
                        <a:t>Führungsunterstützung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Wer und wo ist die 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</a:rPr>
                        <a:t>Einsatzleitung</a:t>
                      </a:r>
                      <a:r>
                        <a:rPr lang="de-AT" sz="2400" dirty="0"/>
                        <a:t> (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</a:rPr>
                        <a:t>Fahrzeug</a:t>
                      </a:r>
                      <a:r>
                        <a:rPr lang="de-AT" sz="2400" dirty="0"/>
                        <a:t>, 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</a:rPr>
                        <a:t>Ort</a:t>
                      </a:r>
                      <a:r>
                        <a:rPr lang="de-AT" sz="2400" dirty="0"/>
                        <a:t>)?</a:t>
                      </a:r>
                    </a:p>
                    <a:p>
                      <a:r>
                        <a:rPr lang="de-AT" sz="2400" dirty="0"/>
                        <a:t>Nachrichtenverbindung?</a:t>
                      </a:r>
                      <a:br>
                        <a:rPr lang="de-AT" sz="2400" dirty="0"/>
                      </a:br>
                      <a:r>
                        <a:rPr lang="de-AT" sz="2400" dirty="0"/>
                        <a:t>(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</a:rPr>
                        <a:t>Funk</a:t>
                      </a:r>
                      <a:r>
                        <a:rPr lang="de-AT" sz="2400" dirty="0"/>
                        <a:t>, Telefon, Erreichbarkeit, etc.)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 sz="2400" b="1" dirty="0"/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2000" b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b="0" dirty="0"/>
                        <a:t>„</a:t>
                      </a:r>
                      <a:r>
                        <a:rPr lang="de-AT" sz="2400" b="0" dirty="0">
                          <a:solidFill>
                            <a:srgbClr val="FF0000"/>
                          </a:solidFill>
                        </a:rPr>
                        <a:t>Wiederholen – Durchführen</a:t>
                      </a:r>
                      <a:r>
                        <a:rPr lang="de-AT" sz="2400" b="0" dirty="0"/>
                        <a:t>“</a:t>
                      </a:r>
                      <a:endParaRPr lang="de-AT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83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170159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Vorlage Power Point FLA Gold1">
  <a:themeElements>
    <a:clrScheme name="1_Vorlage Power Point FLA Gold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orlage Power Point FLA Gold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Vorlage Power Point FLA Gold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567</Words>
  <Application>Microsoft Office PowerPoint</Application>
  <PresentationFormat>Bildschirmpräsentation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Kravitz Thermal</vt:lpstr>
      <vt:lpstr>Times New Roman</vt:lpstr>
      <vt:lpstr>Verdana</vt:lpstr>
      <vt:lpstr>Benutzerdefiniertes Design</vt:lpstr>
      <vt:lpstr>1_Vorlage Power Point FLA Gold1</vt:lpstr>
      <vt:lpstr>NÖ Feuerwehrleistungsabzeichen in Gold  (FLA Gold)</vt:lpstr>
      <vt:lpstr>6. Führungsverfahren   A) Brandeinsatz    B) Techn. Einsatz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 Feuerwehrleistungsabzeichen in Gold  (FLA Gold)</dc:title>
  <dc:creator>Bretterbauer</dc:creator>
  <cp:lastModifiedBy>Franz Bretterbauer</cp:lastModifiedBy>
  <cp:revision>53</cp:revision>
  <cp:lastPrinted>2020-01-18T14:25:01Z</cp:lastPrinted>
  <dcterms:created xsi:type="dcterms:W3CDTF">2004-03-03T19:57:28Z</dcterms:created>
  <dcterms:modified xsi:type="dcterms:W3CDTF">2022-01-23T20:32:20Z</dcterms:modified>
</cp:coreProperties>
</file>