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68" r:id="rId3"/>
    <p:sldId id="272" r:id="rId4"/>
    <p:sldId id="260" r:id="rId5"/>
    <p:sldId id="270" r:id="rId6"/>
    <p:sldId id="271" r:id="rId7"/>
  </p:sldIdLst>
  <p:sldSz cx="9144000" cy="6858000" type="screen4x3"/>
  <p:notesSz cx="7099300" cy="10234613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87034" autoAdjust="0"/>
  </p:normalViewPr>
  <p:slideViewPr>
    <p:cSldViewPr>
      <p:cViewPr varScale="1">
        <p:scale>
          <a:sx n="108" d="100"/>
          <a:sy n="108" d="100"/>
        </p:scale>
        <p:origin x="76" y="8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ED0CBE42-3495-4E7D-B11B-E9139E59ED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6A516020-A256-47B1-A071-3BDE219042F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de-DE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BEFC86F5-3B33-4574-B1FB-5D4AAF9884E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72E3CD69-8CBD-42E9-B23C-1FFBFA890BD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3318" name="Rectangle 6">
            <a:extLst>
              <a:ext uri="{FF2B5EF4-FFF2-40B4-BE49-F238E27FC236}">
                <a16:creationId xmlns:a16="http://schemas.microsoft.com/office/drawing/2014/main" id="{9BEF185B-EC85-4C89-95D7-B7A9FC37F93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13319" name="Rectangle 7">
            <a:extLst>
              <a:ext uri="{FF2B5EF4-FFF2-40B4-BE49-F238E27FC236}">
                <a16:creationId xmlns:a16="http://schemas.microsoft.com/office/drawing/2014/main" id="{BD60E8AB-259F-47F3-BDE3-7CE7949621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EA43932-5887-4507-BAAD-C9C203F969BE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75F9DC-C945-4C6F-AA35-BBFCC21323D3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27994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37A4905-F064-491E-9B5F-2D58DC71A8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39C82C-B51B-428E-9E2A-C31B24CA4969}" type="slidenum">
              <a:rPr lang="de-DE" altLang="de-DE"/>
              <a:pPr/>
              <a:t>4</a:t>
            </a:fld>
            <a:endParaRPr lang="de-DE" altLang="de-DE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4E3FCD1F-46B7-4A0E-B610-4F3659C565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D125B52D-9E13-44A6-A578-D7C2EF47D5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de-DE"/>
              <a:t>Quelle: Brandaus 2/2008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AE4A41-60FF-4502-8486-32166E5F76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AB34A44-9A11-45B3-88C9-57F0AB7AD2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BE48C34-6552-4D01-BBAD-7C79E915A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C26F9E3-96EB-46FC-B32C-74A608E84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A556802-26AB-46B0-9EF3-C87F93523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0F3F9-1D0C-4EA6-99D4-F6E33E56FD4C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164699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C6001B-D0BF-492B-BF85-CEA0EFD15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EAC9B4D-65B3-4600-ADB9-989D872B9F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5C4CFD0-AA95-4E79-9F67-8B8601ED3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5D29C9D-11E3-4560-AB89-03D344BE2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89E1814-B6BC-4D6D-9659-E190393BA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98FEAF-3B17-4108-8758-5BD6BCC87E59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691473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A7E6D56A-A4CF-4D31-A450-7EAF49505A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354F23E-141B-4B3E-BEC8-74100F07F3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C5F7F34-00D5-404D-944B-A5E224FB5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FB26798-7063-4E8F-87B8-692CCEFEA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D1E6024-109C-4D15-91FF-4BE63C4A3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F4C141-C6B7-4624-B449-70872E5AD1ED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556968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77C1C6-5328-4430-8B84-A092C4079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A4A9F37-7141-4E91-9220-026DAF417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2476FE0-7260-4893-AE5F-0BE1FD841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54708E4-2D61-4545-8515-09E413D28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0E52F9A-7E5C-481B-BD02-78FA0CFFB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A557BA-5684-40F4-AAD4-50F84CDECE63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465739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36C0D-AEE2-4F63-B9A4-F1CA7A31B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CE8AEDF-56ED-41F8-8231-C9589F7C7F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221FDA0-6AEA-4EC1-B001-9454A1DFC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76BD2E8-8B4D-4758-9017-90E425EBB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DDC2AD0-ED4C-4EE2-B6D9-EA2E8EF16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82A4E4-8E19-473B-A4F1-78A7BD6A26E2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067470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EC5C4B-CCC8-4E9E-BE4E-8E5516978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1A4DA14-573D-40C2-8E67-AC5B850366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337FDC9-0826-4A3C-A3DF-39646B0055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1405306-52EB-45EF-A33E-DBDE4E4E5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6E2854A-F633-420F-8D78-5A91EAE6B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DD246F4-87C4-4DBB-9248-825F5F116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DA0753-8EFF-489E-B906-1E9E1028EC27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2863563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1B65E0-9D52-43B1-B08D-0C9FF7C4E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E7F4627-F300-48E6-90AC-4E82589687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6628345-321C-415C-B797-1A2E5AD713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8CCE0EE-1093-4256-A3FD-B00A40363E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1313621-D961-46F4-9B1F-634906420C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ADE5713-C822-4ED7-BED3-7850D2CB4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916B322-4552-4911-BD12-68A49D229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C669387-56AC-4C4E-BCE1-C55B56E36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E758A5-2D91-4331-A34D-02FBD7BE87BA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245006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940CC9-1102-46E5-9BC4-6B2CE926A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0FC1C2E-B454-4657-9D07-CECAB2B9B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FC5B065-494F-4609-BBFA-DC030A130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D1BB311-88C7-4525-B2EF-11400872E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800D37-D8CD-4149-B723-ACAC19C6CF07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001313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7B14AA4-1508-4539-ABDB-A9F8952BA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7B024CF-AF35-4F30-BF12-1DE16B74F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D6718EB-F034-49E6-8ADA-4BE718364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7C5693-17D3-4FDA-83EE-BA3AF3846231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295091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ED8DBA-ABCC-4A65-A6F3-45BA88C63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D2B8452-C89C-4EDE-95FD-F3879432AB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7CE5EDD-D0D6-4F95-A88C-98FB7C0C80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C2F2CCA-7DFC-4EE4-A057-8495431D5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D6009F6-7C9B-4748-B0B5-CE0394FCD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379206D-B7F0-42E7-9D19-0A25EA176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83E318-4873-447E-86BE-8B36FD43DFF3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2557648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B6E823-578D-4E99-B0B1-6E93D3889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05AB8BD-ADA1-43C3-B174-6A7777953C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8870039-A4AC-44AB-9C25-1384ADB764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48E5D65-C0AF-48A1-9863-796CA724C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E8459EF-E0F2-44F5-BEE5-412F0F585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B768012-BFA4-464C-925D-9C22FE1A1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CCACF6-8E18-487A-9868-22F688792B19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2593706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F49A600-E8A5-411B-BF9A-03AB667710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/>
              <a:t>Klicken Sie, um das Titelformat zu bearbeiten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B4E540B-712C-45E5-8914-302AD6B87C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/>
              <a:t>Klicken Sie, um die Formate des Vorlagentextes zu bearbeiten</a:t>
            </a:r>
          </a:p>
          <a:p>
            <a:pPr lvl="1"/>
            <a:r>
              <a:rPr lang="de-AT" altLang="de-DE"/>
              <a:t>Zweite Ebene</a:t>
            </a:r>
          </a:p>
          <a:p>
            <a:pPr lvl="2"/>
            <a:r>
              <a:rPr lang="de-AT" altLang="de-DE"/>
              <a:t>Dritte Ebene</a:t>
            </a:r>
          </a:p>
          <a:p>
            <a:pPr lvl="3"/>
            <a:r>
              <a:rPr lang="de-AT" altLang="de-DE"/>
              <a:t>Vierte Ebene</a:t>
            </a:r>
          </a:p>
          <a:p>
            <a:pPr lvl="4"/>
            <a:r>
              <a:rPr lang="de-AT" altLang="de-DE"/>
              <a:t>Fünfte Ebene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2A5F4E9-6BAF-4C2B-8A28-2F116068C31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e-AT" altLang="de-DE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79D62C8-694E-4149-B1AC-50E8225016E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e-AT" alt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7904F42-49A7-4694-832A-2522FC317DC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507F9CD-00FC-415D-A9BA-98DD15F0E786}" type="slidenum">
              <a:rPr lang="de-AT" altLang="de-DE"/>
              <a:pPr/>
              <a:t>‹Nr.›</a:t>
            </a:fld>
            <a:endParaRPr lang="de-AT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811549AD-4906-4282-BE79-189F0ADC08D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3384550"/>
            <a:ext cx="7772400" cy="1143000"/>
          </a:xfrm>
        </p:spPr>
        <p:txBody>
          <a:bodyPr anchor="ctr"/>
          <a:lstStyle/>
          <a:p>
            <a:r>
              <a:rPr lang="de-AT" altLang="de-DE" sz="2400" b="1">
                <a:latin typeface="Verdana" panose="020B0604030504040204" pitchFamily="34" charset="0"/>
              </a:rPr>
              <a:t>Formulieren und Geben von Befehlen</a:t>
            </a:r>
            <a:endParaRPr lang="de-DE" altLang="de-DE" sz="2400" b="1">
              <a:latin typeface="Verdana" panose="020B0604030504040204" pitchFamily="34" charset="0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5447E216-5554-484F-971A-48127BD9F2C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5060950"/>
            <a:ext cx="6400800" cy="1752600"/>
          </a:xfrm>
        </p:spPr>
        <p:txBody>
          <a:bodyPr/>
          <a:lstStyle/>
          <a:p>
            <a:r>
              <a:rPr lang="de-DE" altLang="de-DE" sz="3200" dirty="0">
                <a:latin typeface="Verdana" panose="020B0604030504040204" pitchFamily="34" charset="0"/>
              </a:rPr>
              <a:t>Beispiel BE 04</a:t>
            </a:r>
          </a:p>
        </p:txBody>
      </p:sp>
      <p:pic>
        <p:nvPicPr>
          <p:cNvPr id="12290" name="Picture 2" descr="fla_gold_70">
            <a:extLst>
              <a:ext uri="{FF2B5EF4-FFF2-40B4-BE49-F238E27FC236}">
                <a16:creationId xmlns:a16="http://schemas.microsoft.com/office/drawing/2014/main" id="{1A18B90B-B0BD-427B-9C10-A872307ADE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20700"/>
            <a:ext cx="2514600" cy="290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BFC5113D-9A9E-4075-8F47-E88331401A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80" y="1438565"/>
            <a:ext cx="7812360" cy="5302803"/>
          </a:xfrm>
          <a:prstGeom prst="rect">
            <a:avLst/>
          </a:prstGeom>
        </p:spPr>
      </p:pic>
      <p:sp>
        <p:nvSpPr>
          <p:cNvPr id="4098" name="Rectangle 21">
            <a:extLst>
              <a:ext uri="{FF2B5EF4-FFF2-40B4-BE49-F238E27FC236}">
                <a16:creationId xmlns:a16="http://schemas.microsoft.com/office/drawing/2014/main" id="{55B7C00C-C3EB-43BA-8F00-2DB16F5581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25" y="1371600"/>
            <a:ext cx="91440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AT" altLang="de-DE">
              <a:latin typeface="Arial" panose="020B0604020202020204" pitchFamily="34" charset="0"/>
            </a:endParaRPr>
          </a:p>
          <a:p>
            <a:r>
              <a:rPr lang="de-DE" altLang="de-DE" sz="180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altLang="de-DE" sz="10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DE" altLang="de-DE" sz="180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altLang="de-DE" sz="10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DE" altLang="de-DE" sz="180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altLang="de-DE" sz="10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DE" altLang="de-DE" sz="180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altLang="de-DE" sz="10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DE" altLang="de-DE" sz="180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altLang="de-DE" sz="10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DE" altLang="de-DE" sz="180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altLang="de-DE" sz="10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DE" altLang="de-DE" sz="180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altLang="de-DE" sz="10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DE" altLang="de-DE" sz="180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altLang="de-DE" sz="10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DE" altLang="de-DE" sz="180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altLang="de-DE" sz="10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DE" altLang="de-DE" sz="180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altLang="de-DE" sz="10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DE" altLang="de-DE" sz="180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altLang="de-DE" sz="10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DE" altLang="de-DE" sz="180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altLang="de-DE" sz="10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DE" altLang="de-DE" sz="180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altLang="de-DE" sz="10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DE" altLang="de-DE" sz="180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altLang="de-DE" sz="10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DE" altLang="de-DE" sz="180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altLang="de-DE" sz="10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DE" altLang="de-DE" sz="180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altLang="de-DE" sz="10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4099" name="Rectangle 22">
            <a:extLst>
              <a:ext uri="{FF2B5EF4-FFF2-40B4-BE49-F238E27FC236}">
                <a16:creationId xmlns:a16="http://schemas.microsoft.com/office/drawing/2014/main" id="{E62AFEB5-3A8F-472B-856E-DAFDA97E26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25" y="5922963"/>
            <a:ext cx="9144000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sz="180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altLang="de-DE" sz="10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4100" name="Rectangle 24">
            <a:extLst>
              <a:ext uri="{FF2B5EF4-FFF2-40B4-BE49-F238E27FC236}">
                <a16:creationId xmlns:a16="http://schemas.microsoft.com/office/drawing/2014/main" id="{CADA10C3-E666-4C65-9BCB-353B1DE3B6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88913"/>
            <a:ext cx="6334125" cy="1020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AT" altLang="de-DE" sz="2000" b="1" dirty="0">
                <a:latin typeface="Arial" panose="020B0604020202020204" pitchFamily="34" charset="0"/>
              </a:rPr>
              <a:t>Geben Sie der Löschgruppe 1:8 des HLF2 den </a:t>
            </a:r>
          </a:p>
          <a:p>
            <a:pPr eaLnBrk="1" hangingPunct="1"/>
            <a:r>
              <a:rPr lang="de-AT" altLang="de-DE" sz="2000" b="1" dirty="0">
                <a:latin typeface="Arial" panose="020B0604020202020204" pitchFamily="34" charset="0"/>
              </a:rPr>
              <a:t>Befehl des Gruppenkommandanten des ersteintreffenden Fahrzeuges!</a:t>
            </a:r>
          </a:p>
        </p:txBody>
      </p:sp>
      <p:sp>
        <p:nvSpPr>
          <p:cNvPr id="3" name="Sprechblase: rechteckig mit abgerundeten Ecken 2">
            <a:extLst>
              <a:ext uri="{FF2B5EF4-FFF2-40B4-BE49-F238E27FC236}">
                <a16:creationId xmlns:a16="http://schemas.microsoft.com/office/drawing/2014/main" id="{D6130804-B3DC-47ED-AC6E-F3DC247892E3}"/>
              </a:ext>
            </a:extLst>
          </p:cNvPr>
          <p:cNvSpPr/>
          <p:nvPr/>
        </p:nvSpPr>
        <p:spPr>
          <a:xfrm>
            <a:off x="1116013" y="3344863"/>
            <a:ext cx="1439862" cy="731837"/>
          </a:xfrm>
          <a:prstGeom prst="wedgeRoundRectCallout">
            <a:avLst>
              <a:gd name="adj1" fmla="val 230751"/>
              <a:gd name="adj2" fmla="val 154454"/>
              <a:gd name="adj3" fmla="val 16667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AT" sz="1600" dirty="0"/>
              <a:t>Küchenbrand im Gasthaus</a:t>
            </a:r>
          </a:p>
        </p:txBody>
      </p:sp>
      <p:sp>
        <p:nvSpPr>
          <p:cNvPr id="25" name="Sprechblase: rechteckig mit abgerundeten Ecken 24">
            <a:extLst>
              <a:ext uri="{FF2B5EF4-FFF2-40B4-BE49-F238E27FC236}">
                <a16:creationId xmlns:a16="http://schemas.microsoft.com/office/drawing/2014/main" id="{45A27DDC-8415-4D9D-8EEA-BDCA68F7C3D7}"/>
              </a:ext>
            </a:extLst>
          </p:cNvPr>
          <p:cNvSpPr/>
          <p:nvPr/>
        </p:nvSpPr>
        <p:spPr>
          <a:xfrm>
            <a:off x="5694970" y="5966247"/>
            <a:ext cx="2124075" cy="731837"/>
          </a:xfrm>
          <a:prstGeom prst="wedgeRoundRectCallout">
            <a:avLst>
              <a:gd name="adj1" fmla="val 80370"/>
              <a:gd name="adj2" fmla="val -112839"/>
              <a:gd name="adj3" fmla="val 16667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AT" sz="1800" dirty="0"/>
              <a:t>Überflurhydrant 50 m entfernt</a:t>
            </a:r>
          </a:p>
        </p:txBody>
      </p:sp>
    </p:spTree>
    <p:extLst>
      <p:ext uri="{BB962C8B-B14F-4D97-AF65-F5344CB8AC3E}">
        <p14:creationId xmlns:p14="http://schemas.microsoft.com/office/powerpoint/2010/main" val="601334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>
            <a:extLst>
              <a:ext uri="{FF2B5EF4-FFF2-40B4-BE49-F238E27FC236}">
                <a16:creationId xmlns:a16="http://schemas.microsoft.com/office/drawing/2014/main" id="{4DD8ED16-1117-41E6-A2E0-87D606617E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16632"/>
            <a:ext cx="2743200" cy="365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r>
              <a:rPr lang="de-DE" altLang="de-DE" sz="1600" b="1" i="1">
                <a:latin typeface="Arial" panose="020B0604020202020204" pitchFamily="34" charset="0"/>
              </a:rPr>
              <a:t>Lösung</a:t>
            </a:r>
          </a:p>
        </p:txBody>
      </p:sp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E009F634-2A6D-4B05-B5B1-F6E31EADA4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2978611"/>
              </p:ext>
            </p:extLst>
          </p:nvPr>
        </p:nvGraphicFramePr>
        <p:xfrm>
          <a:off x="107504" y="691208"/>
          <a:ext cx="8928992" cy="5974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67495">
                  <a:extLst>
                    <a:ext uri="{9D8B030D-6E8A-4147-A177-3AD203B41FA5}">
                      <a16:colId xmlns:a16="http://schemas.microsoft.com/office/drawing/2014/main" val="437192697"/>
                    </a:ext>
                  </a:extLst>
                </a:gridCol>
                <a:gridCol w="2778783">
                  <a:extLst>
                    <a:ext uri="{9D8B030D-6E8A-4147-A177-3AD203B41FA5}">
                      <a16:colId xmlns:a16="http://schemas.microsoft.com/office/drawing/2014/main" val="2705324083"/>
                    </a:ext>
                  </a:extLst>
                </a:gridCol>
                <a:gridCol w="5482714">
                  <a:extLst>
                    <a:ext uri="{9D8B030D-6E8A-4147-A177-3AD203B41FA5}">
                      <a16:colId xmlns:a16="http://schemas.microsoft.com/office/drawing/2014/main" val="38125865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AT" sz="4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</a:p>
                  </a:txBody>
                  <a:tcPr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AT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LAGE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AT" sz="2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Küchenbrand im Erdgeschoß, Brand droht ins Obergeschoß überzugreifen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950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AT" sz="4000" b="1" dirty="0"/>
                        <a:t>E</a:t>
                      </a:r>
                    </a:p>
                  </a:txBody>
                  <a:tcPr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2000" b="1" dirty="0"/>
                        <a:t>ENTSCHLUSS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2400" dirty="0"/>
                        <a:t>Wir bekämpfen den Brand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40932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AT" sz="4000" b="1" dirty="0"/>
                        <a:t>D</a:t>
                      </a:r>
                    </a:p>
                  </a:txBody>
                  <a:tcPr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2000" b="1" dirty="0"/>
                        <a:t>DURCHFÜHRUNG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2400" b="1" dirty="0"/>
                        <a:t>Angriffstrupp</a:t>
                      </a:r>
                      <a:r>
                        <a:rPr lang="de-AT" sz="2400" dirty="0"/>
                        <a:t> und </a:t>
                      </a:r>
                      <a:r>
                        <a:rPr lang="de-AT" sz="2400" b="1" dirty="0"/>
                        <a:t>WTF </a:t>
                      </a:r>
                      <a:r>
                        <a:rPr lang="de-AT" sz="2400" dirty="0"/>
                        <a:t>sind Atemschutz-Trupp. </a:t>
                      </a:r>
                    </a:p>
                    <a:p>
                      <a:r>
                        <a:rPr lang="de-AT" sz="2400" b="0" dirty="0"/>
                        <a:t>- Vorgehen zur Brandbekämpfung </a:t>
                      </a:r>
                      <a:r>
                        <a:rPr lang="de-AT" sz="2400" dirty="0"/>
                        <a:t>mit 1. Löschleitung, Löschdecke und Feuerwehraxt durch die Haustür.</a:t>
                      </a:r>
                      <a:br>
                        <a:rPr lang="de-AT" sz="2400" dirty="0"/>
                      </a:br>
                      <a:r>
                        <a:rPr lang="de-AT" sz="2400" b="1" dirty="0"/>
                        <a:t>WTM und Melder </a:t>
                      </a:r>
                      <a:r>
                        <a:rPr lang="de-AT" sz="2400" b="0" dirty="0"/>
                        <a:t>errichten die 1. Löschleitung, </a:t>
                      </a:r>
                    </a:p>
                    <a:p>
                      <a:r>
                        <a:rPr lang="de-AT" sz="2400" b="1" dirty="0"/>
                        <a:t>Schlauchtrupp </a:t>
                      </a:r>
                      <a:r>
                        <a:rPr lang="de-AT" sz="2400" dirty="0"/>
                        <a:t>stellt die Löschwasserversorgung vom 50 m entfernten Hydranten her.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9283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AT" sz="4000" b="1" dirty="0"/>
                    </a:p>
                  </a:txBody>
                  <a:tcPr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AT" sz="2000" b="1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2400" dirty="0"/>
                        <a:t>„VOR“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8035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538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09" name="Picture 65" descr="planspiel_brandaus 2008-02_umgest radlader_kl">
            <a:extLst>
              <a:ext uri="{FF2B5EF4-FFF2-40B4-BE49-F238E27FC236}">
                <a16:creationId xmlns:a16="http://schemas.microsoft.com/office/drawing/2014/main" id="{7447541A-859B-4810-8385-B6849DE43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33500"/>
            <a:ext cx="9144000" cy="552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16" name="Text Box 72">
            <a:extLst>
              <a:ext uri="{FF2B5EF4-FFF2-40B4-BE49-F238E27FC236}">
                <a16:creationId xmlns:a16="http://schemas.microsoft.com/office/drawing/2014/main" id="{FDF78041-C16D-4286-B610-B5F31CC0E6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7050" y="1484313"/>
            <a:ext cx="15113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AT" altLang="de-DE" sz="1400"/>
              <a:t>Sprechgruppe…</a:t>
            </a:r>
          </a:p>
        </p:txBody>
      </p:sp>
      <p:sp>
        <p:nvSpPr>
          <p:cNvPr id="6217" name="AutoShape 73">
            <a:extLst>
              <a:ext uri="{FF2B5EF4-FFF2-40B4-BE49-F238E27FC236}">
                <a16:creationId xmlns:a16="http://schemas.microsoft.com/office/drawing/2014/main" id="{3A85C16E-9550-4237-9FBD-878AFB7CFA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652963"/>
            <a:ext cx="1403350" cy="504825"/>
          </a:xfrm>
          <a:prstGeom prst="wedgeRoundRectCallout">
            <a:avLst>
              <a:gd name="adj1" fmla="val 114255"/>
              <a:gd name="adj2" fmla="val -59750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de-AT" altLang="de-DE" sz="1200" b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Eingeklemmter Fußgänger</a:t>
            </a:r>
            <a:endParaRPr lang="de-AT" altLang="de-DE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218" name="AutoShape 74">
            <a:extLst>
              <a:ext uri="{FF2B5EF4-FFF2-40B4-BE49-F238E27FC236}">
                <a16:creationId xmlns:a16="http://schemas.microsoft.com/office/drawing/2014/main" id="{E940206A-D5B2-4C2E-A50E-059D4BC215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225" y="5300663"/>
            <a:ext cx="2771775" cy="342900"/>
          </a:xfrm>
          <a:prstGeom prst="wedgeRoundRectCallout">
            <a:avLst>
              <a:gd name="adj1" fmla="val -55500"/>
              <a:gd name="adj2" fmla="val -131019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de-AT" altLang="de-DE" sz="1200" b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Ölaustritt</a:t>
            </a:r>
            <a:endParaRPr lang="de-AT" altLang="de-DE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219" name="Rectangle 75">
            <a:extLst>
              <a:ext uri="{FF2B5EF4-FFF2-40B4-BE49-F238E27FC236}">
                <a16:creationId xmlns:a16="http://schemas.microsoft.com/office/drawing/2014/main" id="{3F38D942-D1B3-42CF-B9C5-D95E3C95FD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350"/>
            <a:ext cx="4572000" cy="8255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AT" altLang="de-DE" sz="1600" b="1" dirty="0">
                <a:latin typeface="Arial" panose="020B0604020202020204" pitchFamily="34" charset="0"/>
                <a:cs typeface="Times New Roman" panose="02020603050405020304" pitchFamily="18" charset="0"/>
              </a:rPr>
              <a:t>Geben Sie als Einsatzleiter den Befehl an die </a:t>
            </a:r>
            <a:r>
              <a:rPr lang="de-AT" altLang="de-DE" sz="1600" b="1" dirty="0" err="1">
                <a:latin typeface="Arial" panose="020B0604020202020204" pitchFamily="34" charset="0"/>
                <a:cs typeface="Times New Roman" panose="02020603050405020304" pitchFamily="18" charset="0"/>
              </a:rPr>
              <a:t>GRKDT‘en</a:t>
            </a:r>
            <a:r>
              <a:rPr lang="de-AT" altLang="de-DE" sz="1600" b="1" dirty="0">
                <a:latin typeface="Arial" panose="020B0604020202020204" pitchFamily="34" charset="0"/>
                <a:cs typeface="Times New Roman" panose="02020603050405020304" pitchFamily="18" charset="0"/>
              </a:rPr>
              <a:t>: HLF2 Stärke 1:8 und KDOF Stärke 1:2</a:t>
            </a:r>
            <a:endParaRPr lang="de-DE" altLang="de-DE" sz="1600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220" name="Rectangle 76">
            <a:extLst>
              <a:ext uri="{FF2B5EF4-FFF2-40B4-BE49-F238E27FC236}">
                <a16:creationId xmlns:a16="http://schemas.microsoft.com/office/drawing/2014/main" id="{AD556B6D-AEC5-46F1-80AD-8B98FD580A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60350"/>
            <a:ext cx="4572000" cy="825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AT" altLang="de-DE" sz="1600" b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Hinweis: bereits durchgeführte Erstmaß-nahmen: Absicherung d. Verkehrswege, Brandschutz und Verletztenbetreuung</a:t>
            </a:r>
            <a:r>
              <a:rPr lang="de-DE" altLang="de-DE" sz="1600" b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EEC2AF78-57F6-4BEE-84E7-8E3ECA2FF8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0"/>
            <a:ext cx="8821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de-DE" altLang="de-DE" sz="1800">
                <a:latin typeface="Arial" panose="020B0604020202020204" pitchFamily="34" charset="0"/>
                <a:cs typeface="Times New Roman" panose="02020603050405020304" pitchFamily="18" charset="0"/>
              </a:rPr>
              <a:t>Lösung: </a:t>
            </a:r>
            <a:r>
              <a:rPr lang="de-DE" altLang="de-DE">
                <a:latin typeface="Arial" panose="020B0604020202020204" pitchFamily="34" charset="0"/>
                <a:cs typeface="Times New Roman" panose="02020603050405020304" pitchFamily="18" charset="0"/>
              </a:rPr>
              <a:t>Befehl an die Gruppenkommandanten</a:t>
            </a:r>
            <a:endParaRPr lang="de-AT" altLang="de-DE" sz="3200"/>
          </a:p>
        </p:txBody>
      </p:sp>
      <p:graphicFrame>
        <p:nvGraphicFramePr>
          <p:cNvPr id="22" name="Tabelle 21">
            <a:extLst>
              <a:ext uri="{FF2B5EF4-FFF2-40B4-BE49-F238E27FC236}">
                <a16:creationId xmlns:a16="http://schemas.microsoft.com/office/drawing/2014/main" id="{E9A5088E-5029-4005-AAB6-CC0432A35C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7156116"/>
              </p:ext>
            </p:extLst>
          </p:nvPr>
        </p:nvGraphicFramePr>
        <p:xfrm>
          <a:off x="107950" y="549275"/>
          <a:ext cx="8928100" cy="541304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67428">
                  <a:extLst>
                    <a:ext uri="{9D8B030D-6E8A-4147-A177-3AD203B41FA5}">
                      <a16:colId xmlns:a16="http://schemas.microsoft.com/office/drawing/2014/main" val="437192697"/>
                    </a:ext>
                  </a:extLst>
                </a:gridCol>
                <a:gridCol w="2284605">
                  <a:extLst>
                    <a:ext uri="{9D8B030D-6E8A-4147-A177-3AD203B41FA5}">
                      <a16:colId xmlns:a16="http://schemas.microsoft.com/office/drawing/2014/main" val="2705324083"/>
                    </a:ext>
                  </a:extLst>
                </a:gridCol>
                <a:gridCol w="5976067">
                  <a:extLst>
                    <a:ext uri="{9D8B030D-6E8A-4147-A177-3AD203B41FA5}">
                      <a16:colId xmlns:a16="http://schemas.microsoft.com/office/drawing/2014/main" val="3812586568"/>
                    </a:ext>
                  </a:extLst>
                </a:gridCol>
              </a:tblGrid>
              <a:tr h="1554262">
                <a:tc rowSpan="3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AT" sz="4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</a:p>
                  </a:txBody>
                  <a:tcPr marL="91431" marR="91431" marT="45714" marB="45714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AT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SCHADENSLAGE</a:t>
                      </a:r>
                    </a:p>
                  </a:txBody>
                  <a:tcPr marL="91431" marR="91431" marT="45714" marB="45714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umgestürzter Radlader mit Anhänger</a:t>
                      </a:r>
                      <a:endParaRPr kumimoji="0" lang="de-AT" altLang="de-D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Fußgänger</a:t>
                      </a: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unter </a:t>
                      </a:r>
                      <a:r>
                        <a:rPr kumimoji="0" lang="de-AT" altLang="de-DE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Anh</a:t>
                      </a: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eingeklemmt,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Bauholz droht </a:t>
                      </a:r>
                      <a:r>
                        <a:rPr kumimoji="0" lang="de-AT" altLang="de-DE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nachzurutschen</a:t>
                      </a: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Ölaustritt</a:t>
                      </a:r>
                    </a:p>
                  </a:txBody>
                  <a:tcPr marL="91431" marR="91431" marT="45714" marB="45714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9500007"/>
                  </a:ext>
                </a:extLst>
              </a:tr>
              <a:tr h="1188553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AT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EIGENE LAGE</a:t>
                      </a:r>
                    </a:p>
                  </a:txBody>
                  <a:tcPr marL="91431" marR="91431" marT="45714" marB="45714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Zur Rettung steht uns das</a:t>
                      </a: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HLF2 </a:t>
                      </a: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und das</a:t>
                      </a: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KDOF </a:t>
                      </a: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mit</a:t>
                      </a: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12 Mitgliedern </a:t>
                      </a: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zur Verfügung. </a:t>
                      </a:r>
                    </a:p>
                  </a:txBody>
                  <a:tcPr marL="91431" marR="91431" marT="45714" marB="45714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903295"/>
                  </a:ext>
                </a:extLst>
              </a:tr>
              <a:tr h="457136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AT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ALLGEMEINE LAGE</a:t>
                      </a:r>
                    </a:p>
                  </a:txBody>
                  <a:tcPr marL="91431" marR="91431" marT="45714" marB="45714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Achtung auf die regennasse Fahrbahn</a:t>
                      </a:r>
                    </a:p>
                  </a:txBody>
                  <a:tcPr marL="91431" marR="91431" marT="45714" marB="45714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853685"/>
                  </a:ext>
                </a:extLst>
              </a:tr>
              <a:tr h="1773687">
                <a:tc>
                  <a:txBody>
                    <a:bodyPr/>
                    <a:lstStyle/>
                    <a:p>
                      <a:r>
                        <a:rPr lang="de-AT" sz="4000" b="1" dirty="0"/>
                        <a:t>E</a:t>
                      </a:r>
                    </a:p>
                  </a:txBody>
                  <a:tcPr marL="91431" marR="91431" marT="45714" marB="45714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600" b="1" dirty="0"/>
                        <a:t>ENTSCHLUSS</a:t>
                      </a:r>
                    </a:p>
                  </a:txBody>
                  <a:tcPr marL="91431" marR="91431" marT="45714" marB="45714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altLang="de-D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will</a:t>
                      </a: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eine schonende Menschenrettung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anschl. </a:t>
                      </a: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Bergung der Fahrzeuge,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Beseitigung des Ölaustrittes</a:t>
                      </a: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und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Freimachen der Verkehrswege</a:t>
                      </a:r>
                    </a:p>
                  </a:txBody>
                  <a:tcPr marL="91431" marR="91431" marT="45714" marB="45714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40932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0496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06106C2-945F-41D7-9245-263CA06B59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6135688"/>
            <a:ext cx="89281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de-DE" altLang="de-DE">
                <a:latin typeface="Arial" panose="020B0604020202020204" pitchFamily="34" charset="0"/>
                <a:cs typeface="Times New Roman" panose="02020603050405020304" pitchFamily="18" charset="0"/>
              </a:rPr>
              <a:t>„</a:t>
            </a:r>
            <a:r>
              <a:rPr lang="de-DE" altLang="de-DE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Wiederholen – Durchführen</a:t>
            </a:r>
            <a:r>
              <a:rPr lang="de-DE" altLang="de-DE">
                <a:latin typeface="Arial" panose="020B0604020202020204" pitchFamily="34" charset="0"/>
                <a:cs typeface="Times New Roman" panose="02020603050405020304" pitchFamily="18" charset="0"/>
              </a:rPr>
              <a:t>“</a:t>
            </a:r>
            <a:endParaRPr lang="de-AT" altLang="de-DE" sz="4000"/>
          </a:p>
        </p:txBody>
      </p:sp>
      <p:graphicFrame>
        <p:nvGraphicFramePr>
          <p:cNvPr id="22" name="Tabelle 21">
            <a:extLst>
              <a:ext uri="{FF2B5EF4-FFF2-40B4-BE49-F238E27FC236}">
                <a16:creationId xmlns:a16="http://schemas.microsoft.com/office/drawing/2014/main" id="{E9A5088E-5029-4005-AAB6-CC0432A35C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2520332"/>
              </p:ext>
            </p:extLst>
          </p:nvPr>
        </p:nvGraphicFramePr>
        <p:xfrm>
          <a:off x="107950" y="376238"/>
          <a:ext cx="8928100" cy="585215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67428">
                  <a:extLst>
                    <a:ext uri="{9D8B030D-6E8A-4147-A177-3AD203B41FA5}">
                      <a16:colId xmlns:a16="http://schemas.microsoft.com/office/drawing/2014/main" val="437192697"/>
                    </a:ext>
                  </a:extLst>
                </a:gridCol>
                <a:gridCol w="1996602">
                  <a:extLst>
                    <a:ext uri="{9D8B030D-6E8A-4147-A177-3AD203B41FA5}">
                      <a16:colId xmlns:a16="http://schemas.microsoft.com/office/drawing/2014/main" val="2705324083"/>
                    </a:ext>
                  </a:extLst>
                </a:gridCol>
                <a:gridCol w="6264070">
                  <a:extLst>
                    <a:ext uri="{9D8B030D-6E8A-4147-A177-3AD203B41FA5}">
                      <a16:colId xmlns:a16="http://schemas.microsoft.com/office/drawing/2014/main" val="3812586568"/>
                    </a:ext>
                  </a:extLst>
                </a:gridCol>
              </a:tblGrid>
              <a:tr h="1773911">
                <a:tc rowSpan="2">
                  <a:txBody>
                    <a:bodyPr/>
                    <a:lstStyle/>
                    <a:p>
                      <a:r>
                        <a:rPr lang="de-AT" sz="4000" b="1" dirty="0"/>
                        <a:t>D</a:t>
                      </a:r>
                    </a:p>
                  </a:txBody>
                  <a:tcPr marL="91431" marR="91431" marT="45719" marB="45719" anchor="ctr">
                    <a:solidFill>
                      <a:srgbClr val="FF9999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de-AT" sz="1600" b="1" dirty="0"/>
                        <a:t>DURCHFÜHRUNG</a:t>
                      </a:r>
                    </a:p>
                  </a:txBody>
                  <a:tcPr marL="91431" marR="91431" marT="45719" marB="45719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altLang="de-D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HLF2</a:t>
                      </a:r>
                      <a:endParaRPr kumimoji="0" lang="de-AT" altLang="de-D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sichert Bauholz auf Anhänger</a:t>
                      </a: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gegen Nachrutschen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führt schonende Menschenrettung</a:t>
                      </a: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durch,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anschl. </a:t>
                      </a: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Binden des Ölaustrittes</a:t>
                      </a: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Bergung der Fahrzeuge</a:t>
                      </a: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sowie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Freimachen der Verkehrswege</a:t>
                      </a:r>
                    </a:p>
                  </a:txBody>
                  <a:tcPr marL="91431" marR="91431" marT="45719" marB="45719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4093206"/>
                  </a:ext>
                </a:extLst>
              </a:tr>
              <a:tr h="822949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de-AT" sz="2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KDOF</a:t>
                      </a:r>
                      <a:r>
                        <a:rPr kumimoji="0" lang="de-AT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 errichtet die Einsatzleitung </a:t>
                      </a: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beim gelben Wohnhaus</a:t>
                      </a:r>
                      <a:endParaRPr kumimoji="0" lang="de-AT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1" marR="91431" marT="45719" marB="45719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0395062"/>
                  </a:ext>
                </a:extLst>
              </a:tr>
              <a:tr h="822949">
                <a:tc>
                  <a:txBody>
                    <a:bodyPr/>
                    <a:lstStyle/>
                    <a:p>
                      <a:r>
                        <a:rPr lang="de-AT" sz="4000" b="1" dirty="0"/>
                        <a:t>V</a:t>
                      </a:r>
                    </a:p>
                  </a:txBody>
                  <a:tcPr marL="91431" marR="91431" marT="45719" marB="45719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600" b="1" dirty="0"/>
                        <a:t>VERSORGUNG</a:t>
                      </a:r>
                    </a:p>
                  </a:txBody>
                  <a:tcPr marL="91431" marR="91431" marT="45719" marB="45719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2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Versorgung im Bedarfsfall an die Einsatzleitung melden</a:t>
                      </a:r>
                    </a:p>
                  </a:txBody>
                  <a:tcPr marL="91431" marR="91431" marT="45719" marB="45719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0284283"/>
                  </a:ext>
                </a:extLst>
              </a:tr>
              <a:tr h="1188703">
                <a:tc>
                  <a:txBody>
                    <a:bodyPr/>
                    <a:lstStyle/>
                    <a:p>
                      <a:r>
                        <a:rPr lang="de-AT" sz="4000" b="1" dirty="0"/>
                        <a:t>V</a:t>
                      </a:r>
                    </a:p>
                  </a:txBody>
                  <a:tcPr marL="91431" marR="91431" marT="45719" marB="45719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600" b="1" dirty="0"/>
                        <a:t>VERBINDUNG</a:t>
                      </a:r>
                    </a:p>
                  </a:txBody>
                  <a:tcPr marL="91431" marR="91431" marT="45719" marB="45719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Einsatzleitstelle</a:t>
                      </a: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ist </a:t>
                      </a:r>
                      <a:r>
                        <a:rPr kumimoji="0" lang="de-AT" alt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das </a:t>
                      </a:r>
                      <a:r>
                        <a:rPr kumimoji="0" lang="de-AT" alt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KDOF </a:t>
                      </a: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beim gelben Wohnhaus</a:t>
                      </a:r>
                    </a:p>
                    <a:p>
                      <a:r>
                        <a:rPr lang="de-AT" sz="24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Funkverbindung </a:t>
                      </a:r>
                      <a:r>
                        <a:rPr lang="de-AT" sz="2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Sprechgruppe ZT-Haupt</a:t>
                      </a:r>
                    </a:p>
                  </a:txBody>
                  <a:tcPr marL="91431" marR="91431" marT="45719" marB="45719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55270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6036371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260</Words>
  <Application>Microsoft Office PowerPoint</Application>
  <PresentationFormat>Bildschirmpräsentation (4:3)</PresentationFormat>
  <Paragraphs>80</Paragraphs>
  <Slides>6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Verdana</vt:lpstr>
      <vt:lpstr>Standarddesign</vt:lpstr>
      <vt:lpstr>Formulieren und Geben von Befehlen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Bretterbauer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Formulieren und Geben von Befehlen</dc:title>
  <dc:creator>Bretterbauer</dc:creator>
  <cp:lastModifiedBy>Franz Bretterbauer</cp:lastModifiedBy>
  <cp:revision>49</cp:revision>
  <cp:lastPrinted>2018-02-25T00:22:00Z</cp:lastPrinted>
  <dcterms:created xsi:type="dcterms:W3CDTF">2003-01-31T20:12:38Z</dcterms:created>
  <dcterms:modified xsi:type="dcterms:W3CDTF">2020-01-19T15:10:16Z</dcterms:modified>
</cp:coreProperties>
</file>