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3"/>
  </p:notes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5" r:id="rId11"/>
    <p:sldId id="266" r:id="rId12"/>
    <p:sldId id="267" r:id="rId13"/>
    <p:sldId id="28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0" r:id="rId29"/>
    <p:sldId id="284" r:id="rId30"/>
    <p:sldId id="285" r:id="rId31"/>
    <p:sldId id="286" r:id="rId32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96" autoAdjust="0"/>
    <p:restoredTop sz="94599" autoAdjust="0"/>
  </p:normalViewPr>
  <p:slideViewPr>
    <p:cSldViewPr>
      <p:cViewPr varScale="1">
        <p:scale>
          <a:sx n="151" d="100"/>
          <a:sy n="151" d="100"/>
        </p:scale>
        <p:origin x="19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D6AB7-4D1F-4BB3-A9D2-D5880D9C845F}" type="datetimeFigureOut">
              <a:rPr lang="de-AT" smtClean="0"/>
              <a:t>24.01.2022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98DE3-0CD5-4DFE-A6B4-C53FCCFDE22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14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7108" name="Picture 4" descr="Hintergrund Foliengestaltu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9584B6-DF16-41B9-883D-B6C62EEE65F3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fld id="{B639AC8C-9C38-4659-88A4-6ECBE5C88686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800" i="1">
                <a:latin typeface="Arial" panose="020B0604020202020204" pitchFamily="34" charset="0"/>
              </a:rPr>
              <a:t>Niederösterreichischer Landesfeuerwehrverband</a:t>
            </a:r>
            <a:br>
              <a:rPr lang="de-AT" altLang="de-DE" sz="800" i="1">
                <a:latin typeface="Arial" panose="020B0604020202020204" pitchFamily="34" charset="0"/>
              </a:rPr>
            </a:br>
            <a:r>
              <a:rPr lang="de-AT" altLang="de-DE" sz="1200">
                <a:solidFill>
                  <a:srgbClr val="777777"/>
                </a:solidFill>
                <a:latin typeface="Kravitz Thermal" panose="00000400000000000000" pitchFamily="2" charset="0"/>
              </a:rPr>
              <a:t>Bezirksfeuerwehrkommando Zwettl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B7E2AC-49C9-4886-9C96-17523F7CE438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43E3D-8C63-4C98-B75E-F8B86C04EE0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180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5F3924-2756-4D19-8024-DF0DD34AAE57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32597-0E9B-4C70-B70E-71B05CFC8BE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76306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64FC24-5DD1-409A-9860-09A5A247A549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79118-6F8B-4F65-8FF1-280F2DB5D39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3934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1D2E27-8555-4037-ACDE-EAE3D3A88B66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DFDC8-7575-4993-901E-EDD10AB79EF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22739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D374D-212C-44DB-BB3F-8CC733B5060B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717F-4279-4FE7-A01B-D27924F3328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028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8684C8-486E-4289-86B2-A1EB6519C14E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5E62-F782-4807-81D8-1BCA7392EE2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3336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DD3CD-1801-4E6A-845A-024511DFA6E8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2F33F-3DAB-42A4-99FC-ACEB65747ADE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7426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76E88-2467-4662-864E-36FADE7F3427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6D28D-F847-4A2F-B9D5-8EDF6B08AC3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881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458438-B17A-49F8-AF98-98B096B1CBB6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94793-8E88-4E58-A4E4-9415DA058CA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0938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66C4A-A1C2-459C-8FAF-E1EFEDEBE80A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DBF27-8D80-4BC1-A467-DAF592C16ED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7599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pic>
        <p:nvPicPr>
          <p:cNvPr id="46084" name="Picture 4" descr="Hintergrund Foliengestaltu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4AAD3592-7BFA-4FD4-B1C0-7EABFBB8F5A1}" type="datetime1">
              <a:rPr lang="de-AT" altLang="de-DE" smtClean="0"/>
              <a:t>24.01.2022</a:t>
            </a:fld>
            <a:endParaRPr lang="de-AT" altLang="de-DE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n-lt"/>
              </a:defRPr>
            </a:lvl1pPr>
          </a:lstStyle>
          <a:p>
            <a:fld id="{BBB6D6B6-C92F-4136-A678-66ABF5C5E27A}" type="slidenum">
              <a:rPr lang="de-AT" altLang="de-DE"/>
              <a:pPr/>
              <a:t>‹Nr.›</a:t>
            </a:fld>
            <a:endParaRPr lang="de-AT" altLang="de-DE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 sz="1200">
              <a:solidFill>
                <a:srgbClr val="777777"/>
              </a:solidFill>
              <a:latin typeface="Kravitz Thermal" panose="00000400000000000000" pitchFamily="2" charset="0"/>
            </a:endParaRPr>
          </a:p>
        </p:txBody>
      </p:sp>
      <p:pic>
        <p:nvPicPr>
          <p:cNvPr id="46091" name="Picture 11" descr="fla_gold_4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1811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78275"/>
            <a:ext cx="7772400" cy="822325"/>
          </a:xfrm>
        </p:spPr>
        <p:txBody>
          <a:bodyPr/>
          <a:lstStyle/>
          <a:p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NÖ Feuerwehrleistungsabzeichen in Gold </a:t>
            </a:r>
            <a:b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(FLA Gold)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altLang="de-DE" sz="2400" b="1" dirty="0">
                <a:latin typeface="Verdana" panose="020B0604030504040204" pitchFamily="34" charset="0"/>
              </a:rPr>
              <a:t>Disziplin: 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„Führungsverfahren“</a:t>
            </a:r>
            <a:br>
              <a:rPr lang="de-DE" altLang="de-DE" sz="2400" b="1" dirty="0">
                <a:latin typeface="Verdana" panose="020B0604030504040204" pitchFamily="34" charset="0"/>
              </a:rPr>
            </a:br>
            <a:r>
              <a:rPr lang="de-DE" altLang="de-DE" sz="2400" b="1" dirty="0">
                <a:latin typeface="Verdana" panose="020B0604030504040204" pitchFamily="34" charset="0"/>
              </a:rPr>
              <a:t>Beispiel 10</a:t>
            </a:r>
            <a:endParaRPr lang="de-DE" altLang="de-DE" dirty="0"/>
          </a:p>
        </p:txBody>
      </p:sp>
      <p:pic>
        <p:nvPicPr>
          <p:cNvPr id="48132" name="Picture 4" descr="fla_gold_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D6DA401-A4A1-49D8-86B7-9300F7FD6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9AC8C-9C38-4659-88A4-6ECBE5C88686}" type="slidenum">
              <a:rPr lang="de-AT" altLang="de-DE" smtClean="0"/>
              <a:pPr/>
              <a:t>1</a:t>
            </a:fld>
            <a:endParaRPr lang="de-AT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Ihres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einen Angriffsbefehl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Meldung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 Gespräch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Dienstanweisung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Einsatzbericht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Einsatzsofortmeldung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Anforderung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Einsatzbesprechung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Bescheid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Befehl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4213" y="17557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4213" y="21336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29241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5800" y="25019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4213" y="33575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304" name="Rectangle 10"/>
          <p:cNvSpPr>
            <a:spLocks noChangeArrowheads="1"/>
          </p:cNvSpPr>
          <p:nvPr/>
        </p:nvSpPr>
        <p:spPr bwMode="auto">
          <a:xfrm>
            <a:off x="684213" y="37893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305" name="Rectangle 11"/>
          <p:cNvSpPr>
            <a:spLocks noChangeArrowheads="1"/>
          </p:cNvSpPr>
          <p:nvPr/>
        </p:nvSpPr>
        <p:spPr bwMode="auto">
          <a:xfrm>
            <a:off x="684213" y="4221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306" name="Rectangle 7"/>
          <p:cNvSpPr>
            <a:spLocks noChangeArrowheads="1"/>
          </p:cNvSpPr>
          <p:nvPr/>
        </p:nvSpPr>
        <p:spPr bwMode="auto">
          <a:xfrm>
            <a:off x="684213" y="47085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307" name="Rectangle 10"/>
          <p:cNvSpPr>
            <a:spLocks noChangeArrowheads="1"/>
          </p:cNvSpPr>
          <p:nvPr/>
        </p:nvSpPr>
        <p:spPr bwMode="auto">
          <a:xfrm>
            <a:off x="684213" y="5140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308" name="Rectangle 11"/>
          <p:cNvSpPr>
            <a:spLocks noChangeArrowheads="1"/>
          </p:cNvSpPr>
          <p:nvPr/>
        </p:nvSpPr>
        <p:spPr bwMode="auto">
          <a:xfrm>
            <a:off x="684213" y="55721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11188" y="54927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1142C8C-CF8E-40CC-9C6E-6740F610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 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FF A-Stadt </a:t>
            </a:r>
            <a:br>
              <a:rPr lang="de-DE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  <a:b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b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ENTSCHLUSS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304800" y="43434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1752600"/>
            <a:ext cx="8534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Schadenslage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Dachstuhlbrand, keine Personen oder Tiere im Haus</a:t>
            </a:r>
          </a:p>
          <a:p>
            <a:pPr eaLnBrk="1" hangingPunct="1"/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Eigene Lage: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HLF3, KDOF, 17 Mitglieder, FF B-Markt und C-Dorf alarmiert, Rettung u. Polizei verständigt</a:t>
            </a:r>
          </a:p>
          <a:p>
            <a:pPr eaLnBrk="1" hangingPunct="1"/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Allgemeine Lage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windig (Westwind)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304800" y="21336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304800" y="32766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381000" y="2514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381000" y="2895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381000" y="3581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81000" y="4724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1000" y="60928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8600" y="5635625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Übergreifen auf Nachbargebäude verhindern, Brandbekämpfung, Sicherstellung der Löschwasserversorgung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52B5FB0-99C2-43C4-A071-51B3D4A0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build="p" autoUpdateAnimBg="0"/>
      <p:bldP spid="133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" y="115888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725488"/>
            <a:ext cx="8534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HLF3 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verhindert das Übergreifen des Brandes auf das Haus Nr.17. Wasserversorgung Hydrant bei Haus Nr. 15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KDOF errichtet Einsatzleitung gegenüber Haus Nr. 21 und Atemschutzsammelplatz vor Haus 20 und stellt das Einvernehmen mit Polizei und Rettung her.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81000" y="11064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95288" y="177323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81000" y="14112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95288" y="220503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81000" y="36210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81000" y="40020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81000" y="58308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95288" y="4724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81000" y="50688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81000" y="54498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395288" y="29241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381000" y="32400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53" name="Line 11"/>
          <p:cNvSpPr>
            <a:spLocks noChangeShapeType="1"/>
          </p:cNvSpPr>
          <p:nvPr/>
        </p:nvSpPr>
        <p:spPr bwMode="auto">
          <a:xfrm>
            <a:off x="395288" y="43656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6DEF352-BB83-4D58-B771-012A8E0C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12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B39A1E04-A80D-4A80-B5E3-3A395F8D4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8E90E91A-3975-4BD2-B429-6E294FF62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Atemschutzsammelplatz vor Haus 20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Sonstiges im Bedarfsfall bei der Einsatzleitung im KDOF A-Stadt gegenüber Haus 21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0FE03987-4EE2-4CF2-BB48-5FA06DCD8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7316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KDOF A-Stadt gegenüber Haus </a:t>
            </a:r>
            <a:r>
              <a:rPr lang="de-DE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Nr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21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33055086-D131-41E4-8F14-FD2C87242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684BA35E-772E-4FDC-9401-9C7F817AF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B3CA5CB9-ED21-4DE8-9C97-7B27482810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E0A041B0-EC05-40BF-9C58-81B83F2FA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5DAFB211-D409-402B-920E-823309D24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1B647BD-75CE-485B-ACBB-F9C0F6E24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13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4090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7) Änderung der Lage: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Trotz angeordneter Schutzmaßnahmen meldet der Gruppenkommandant des HLF3 der FF A-Stadt, dass der Brand durch den starken Wind auf das Nachbarobjekt Nr. 17 übergegriffen hat.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8670875-01D9-49CD-800C-268D3F4F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14</a:t>
            </a:fld>
            <a:endParaRPr lang="de-AT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1452563"/>
            <a:ext cx="89154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Abschnittskommandant alarmieren lassen</a:t>
            </a:r>
          </a:p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Kräfte im Einsatzschwerpunkt bündeln (Material, 	   Personal)</a:t>
            </a:r>
          </a:p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Absperrbereich festlegen</a:t>
            </a:r>
          </a:p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Massiven Schaumangriff starten</a:t>
            </a:r>
          </a:p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Aufgabe des Objektes Nr. 17 und Schützen von 	   Obj. Nr. 15</a:t>
            </a:r>
          </a:p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Weitere Kräfte alarmieren lassen</a:t>
            </a:r>
          </a:p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Pressekonferenz vorbereiten lassen</a:t>
            </a:r>
          </a:p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Atemschutzsammelplatz errichten lassen</a:t>
            </a:r>
          </a:p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Verlegung der Einsatzleitung vor Obj. Nr. 17</a:t>
            </a:r>
          </a:p>
          <a:p>
            <a:pPr eaLnBrk="1" hangingPunct="1"/>
            <a:r>
              <a:rPr lang="de-AT" altLang="de-DE" sz="28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Befehl „Alle Mann zurück!“</a:t>
            </a:r>
            <a:endParaRPr lang="de-DE" altLang="de-DE" sz="28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4213" y="15938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5800" y="50165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5800" y="20050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85800" y="28892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5800" y="3251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85800" y="37211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685800" y="45862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11188" y="195421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685800" y="5449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685800" y="58435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21" name="Rectangle 16"/>
          <p:cNvSpPr>
            <a:spLocks noChangeArrowheads="1"/>
          </p:cNvSpPr>
          <p:nvPr/>
        </p:nvSpPr>
        <p:spPr bwMode="auto">
          <a:xfrm>
            <a:off x="685800" y="62198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609600" y="45307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68313" y="188913"/>
            <a:ext cx="86407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Kreuzen Sie aus den folgenden Möglichkeiten jene zwei Maßnahmen an, die Sie als Einsatzleiter aufgrund der neuen Lage </a:t>
            </a:r>
            <a:r>
              <a:rPr lang="de-AT" altLang="de-DE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sofort</a:t>
            </a:r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anordnen:</a:t>
            </a:r>
            <a:endParaRPr lang="de-AT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17BC96-9B97-46C3-B4D9-417191FB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utoUpdateAnimBg="0"/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</a:t>
            </a:r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Welche Maßnahmen sind unmittelbar nach dem Einrücken in das Feuerwehrhaus </a:t>
            </a: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zu setzen? Führen Sie mindestens 2 Antworten an: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pPr eaLnBrk="1" hangingPunct="1"/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755650" y="4581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8EBD2F1-56A8-4672-96AB-BB39A744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908050"/>
            <a:ext cx="9144000" cy="589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354" bIns="0">
            <a:spAutoFit/>
          </a:bodyPr>
          <a:lstStyle>
            <a:lvl1pPr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		Aufgabe B Technischer Einsatz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b="1" dirty="0">
              <a:cs typeface="Times New Roman" panose="02020603050405020304" pitchFamily="18" charset="0"/>
            </a:endParaRPr>
          </a:p>
          <a:p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Sie sind Mitglied der FF A-Stadt und als Zugskommandant eingeteilt.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Die FF A-Stadt ist mit folgenden Fahrzeugen, die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den Richtlinien des NÖ LFV bzw. ÖBFV entsprechen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, ausgerüstet: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1 HLF2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1 VRF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In unmittelbarer Nähe sind weitere, den Richtlinien entsprechend ausgerüstete Einsatzfahrzeuge stationiert: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FF B – Markt: 	1 HLF2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		1 KDOF</a:t>
            </a:r>
          </a:p>
          <a:p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FF C – Dorf: 		1 VRF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		1 WLF (m. Kran)</a:t>
            </a: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		1 HLF1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CC754F7-22DD-430C-A742-FD890ABD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17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B3A276A-E17C-4707-BA8A-62F3A7AE28FD}"/>
              </a:ext>
            </a:extLst>
          </p:cNvPr>
          <p:cNvSpPr txBox="1"/>
          <p:nvPr/>
        </p:nvSpPr>
        <p:spPr>
          <a:xfrm>
            <a:off x="7668344" y="26064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10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An einem Mittwoch im Mai, an dem es leicht regnet, löst um 20.30 Uhr die Bezirksalarmzentrale für die Feuerwehr A-Stadt die Alarmstufe T2 (örtlich zuständige Feuerwehr, 2 hydraulische Rettungssätze) zu einem Verkehrsunfall mit Menschenrettung auf der Kreuzung beim „Gasthof zum Löwen“.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Als Sie im Feuerwehrhaus eintreffen, sind bereits einige Feuerwehrmitglieder anwesend. 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Gemäß Einsatzleiterreihenfolge Ihrer Feuerwehr sind Sie bei diesem Einsatz der Einsatzleiter.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Um 20.36 Uhr rückt Ihre Feuerwehr A-Stadt mit HLF2 und VRF mit 15 Mitgliedern zu diesem Einsatz aus.</a:t>
            </a: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614880A-2A62-4B51-8CF1-89F801133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18</a:t>
            </a:fld>
            <a:endParaRPr lang="de-AT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44624"/>
            <a:ext cx="9144000" cy="673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Kreuzen Sie drei Maßnahmen bzw. Anordnungen an, die Sie vor oder auf der Fahrt zum ca. 1,5km entfernten Einsatzort treffen können</a:t>
            </a:r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Rückfrage bei der BAZ, ob Rettung und Polizei 	   verständigt sind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Entwicklungs- und Angriffsbefehl erteilen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Verpflegung und Betriebsmittel organisieren 	  	   lassen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Amtsarzt und Staatsanwalt alarmieren lassen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Ausrückmeldung an die BAZ absetzen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Festlegung der Wirk- und Sicherheitszone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Standort der Befehlsstelle festlegen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Bergeunternehmen alarmieren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Einsatzsofortmeldung absetzen lassen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Mannschaft auf die Einsatzfahrzeuge zu- und 	  	   aufteilen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2684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8313" y="26193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" y="3429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200" y="38830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57200" y="42735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68313" y="47259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95288" y="378936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5" name="Rectangle 15"/>
          <p:cNvSpPr>
            <a:spLocks noChangeArrowheads="1"/>
          </p:cNvSpPr>
          <p:nvPr/>
        </p:nvSpPr>
        <p:spPr bwMode="auto">
          <a:xfrm>
            <a:off x="468313" y="2187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95288" y="11969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21" name="Rectangle 9"/>
          <p:cNvSpPr>
            <a:spLocks noChangeArrowheads="1"/>
          </p:cNvSpPr>
          <p:nvPr/>
        </p:nvSpPr>
        <p:spPr bwMode="auto">
          <a:xfrm>
            <a:off x="468313" y="5140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22" name="Rectangle 9"/>
          <p:cNvSpPr>
            <a:spLocks noChangeArrowheads="1"/>
          </p:cNvSpPr>
          <p:nvPr/>
        </p:nvSpPr>
        <p:spPr bwMode="auto">
          <a:xfrm>
            <a:off x="468313" y="55181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23" name="Rectangle 9"/>
          <p:cNvSpPr>
            <a:spLocks noChangeArrowheads="1"/>
          </p:cNvSpPr>
          <p:nvPr/>
        </p:nvSpPr>
        <p:spPr bwMode="auto">
          <a:xfrm>
            <a:off x="468313" y="59324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95288" y="58769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7EEF4FF-C192-47C6-9D6A-36F39F02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19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 autoUpdateAnimBg="0"/>
      <p:bldP spid="21516" grpId="0" autoUpdateAnimBg="0"/>
      <p:bldP spid="215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484313"/>
            <a:ext cx="9144000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354" bIns="0">
            <a:spAutoFit/>
          </a:bodyPr>
          <a:lstStyle>
            <a:lvl1pPr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		Aufgabe A Brandeinsatz</a:t>
            </a:r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2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</a:rPr>
              <a:t>An einem windigen Sonntag im April löst um 10.23 Uhr die Bezirksalarmzentrale für die Feuerwehr A-Stadt die Alarmstufe B3 mit dem Alarmtext „Dachstuhlbrand Julia-Marx-Weg 19“ aus.</a:t>
            </a:r>
          </a:p>
          <a:p>
            <a:pPr eaLnBrk="1" hangingPunct="1"/>
            <a:endParaRPr lang="de-AT" altLang="de-DE">
              <a:latin typeface="Arial" panose="020B0604020202020204" pitchFamily="34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</a:rPr>
              <a:t>Rettung und Polizei wurden verständigt, weitere Details sind nicht bekannt.</a:t>
            </a:r>
          </a:p>
          <a:p>
            <a:pPr eaLnBrk="1" hangingPunct="1"/>
            <a:endParaRPr lang="de-AT" altLang="de-DE">
              <a:latin typeface="Arial" panose="020B0604020202020204" pitchFamily="34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</a:rPr>
              <a:t>Gemäß Einsatzleiterreihenfolge Ihrer Feuerwehr sind Sie bei diesem Einsatz der Einsatzleiter.</a:t>
            </a:r>
          </a:p>
          <a:p>
            <a:pPr eaLnBrk="1" hangingPunct="1"/>
            <a:endParaRPr lang="de-AT" altLang="de-DE">
              <a:latin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21A54DB-4DAA-449A-AFD6-A6DDFDB0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</a:t>
            </a:fld>
            <a:endParaRPr lang="de-AT" alt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D1A165F-0A04-45E5-8403-6C9687862FE3}"/>
              </a:ext>
            </a:extLst>
          </p:cNvPr>
          <p:cNvSpPr txBox="1"/>
          <p:nvPr/>
        </p:nvSpPr>
        <p:spPr>
          <a:xfrm>
            <a:off x="7668344" y="26064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10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Rectangle 10"/>
          <p:cNvSpPr>
            <a:spLocks noChangeArrowheads="1"/>
          </p:cNvSpPr>
          <p:nvPr/>
        </p:nvSpPr>
        <p:spPr bwMode="auto">
          <a:xfrm>
            <a:off x="468313" y="6437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673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Was ist Ihre </a:t>
            </a:r>
            <a:r>
              <a:rPr lang="de-AT" altLang="de-DE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erste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 Tätigkeit als Einsatzleiter nach dem Eintreffen am Einsatzort?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Umsetzung der eigenen Absicht anordnen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Formular „technische Hilfeleistung“ ausfüllen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Befehl nach dem Schema LEDVV geben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Sicherstellung der Personalien der 	 	 	   Unfallbeteiligten 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Lageführung und Einsatzdokumentation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Errichten der Einsatzleitstelle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Umsetzung des Entschlusses und des Planes der 	   Durchführung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Erkundung einer Umleitungsmöglichkeit des 	  	   Straßenverkehrs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Gastwirt mit der Versorgung beauftragen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Lagefeststellung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13255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17065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21717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68313" y="26035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68313" y="3429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68313" y="38449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468313" y="4276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95288" y="6400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2543" name="Rectangle 7"/>
          <p:cNvSpPr>
            <a:spLocks noChangeArrowheads="1"/>
          </p:cNvSpPr>
          <p:nvPr/>
        </p:nvSpPr>
        <p:spPr bwMode="auto">
          <a:xfrm>
            <a:off x="468313" y="51577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45" name="Rectangle 10"/>
          <p:cNvSpPr>
            <a:spLocks noChangeArrowheads="1"/>
          </p:cNvSpPr>
          <p:nvPr/>
        </p:nvSpPr>
        <p:spPr bwMode="auto">
          <a:xfrm>
            <a:off x="468313" y="60055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FEA648F-C941-4880-AAF9-20DFA780B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00125" y="747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614488" y="1214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1566863" y="117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2058" name="Picture 10" descr="Vu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2B7BCAE-E319-49AD-A3A9-C4ECC78F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21</a:t>
            </a:fld>
            <a:endParaRPr lang="de-AT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" y="0"/>
            <a:ext cx="8915400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28675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6663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465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sz="28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Verkehrsunfall</a:t>
            </a:r>
            <a:endParaRPr lang="de-DE" altLang="de-DE" sz="2800" u="sng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A-Stadt, Kreuzung vor Gasthof „Zum Löwen“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Rettung und Polizei sind vor Ort</a:t>
            </a:r>
          </a:p>
          <a:p>
            <a:pPr eaLnBrk="1" hangingPunct="1"/>
            <a:endParaRPr lang="de-AT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8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LKW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Fahrzeug liegt auf der Beifahrerseite.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Fahrer hängt im Gurt im Führerhaus, reagiert nicht auf Ansprechen. Sonst keine Verletzungen erkennbar.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Keine Gefahrengut-</a:t>
            </a:r>
            <a:r>
              <a:rPr lang="de-AT" altLang="de-DE" sz="28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Bezettelung</a:t>
            </a:r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. Starker Dieselgeruch.</a:t>
            </a:r>
          </a:p>
          <a:p>
            <a:pPr eaLnBrk="1" hangingPunct="1"/>
            <a:endParaRPr lang="de-AT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8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grüner PKW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Fahrer im Fahrzeug, nicht eingeklemmt. Platzwunde am Kopf, steht unter Schock. Betriebsmittel tropfen auf die Straße.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17EDC7E-A86F-4229-8E7F-9A99A898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22</a:t>
            </a:fld>
            <a:endParaRPr lang="de-AT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7950" y="44450"/>
            <a:ext cx="8915400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Stellen Sie fest, worin die größte Gefahr nach Ihrer Erkundung liegt?</a:t>
            </a:r>
            <a:endParaRPr lang="de-DE" alt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PKW droht zu explodieren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LKW könnte in den Bach rutschen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Verletzungsrisiko der Einsatzkräfte bei der 	   	   Menschenrettung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Kontamination des Erdreiches durch Öl und 	 	   Benzin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Behinderung des Straßenverkehrs während des 	   Einsatzes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Zustand der eingeklemmten und verletzten 	 	   Personen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Behinderung bei der Menschenrettung durch 	  	   Schaulustige 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Mögliche weitere Verkehrsunfälle im 	 		   Unfallbereich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65150" y="7858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65150" y="12001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65150" y="17208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65150" y="25527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65150" y="34496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563563" y="4348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98" name="Rectangle 7"/>
          <p:cNvSpPr>
            <a:spLocks noChangeArrowheads="1"/>
          </p:cNvSpPr>
          <p:nvPr/>
        </p:nvSpPr>
        <p:spPr bwMode="auto">
          <a:xfrm>
            <a:off x="541338" y="5105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599" name="Rectangle 10"/>
          <p:cNvSpPr>
            <a:spLocks noChangeArrowheads="1"/>
          </p:cNvSpPr>
          <p:nvPr/>
        </p:nvSpPr>
        <p:spPr bwMode="auto">
          <a:xfrm>
            <a:off x="539750" y="60039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68313" y="4292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27CD616-2CB3-45FF-8C76-E2676EA5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23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7950" y="44450"/>
            <a:ext cx="89154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Sie entschließen sich, folgende Maßnahmen zu setzen:</a:t>
            </a:r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Einsatz der Feuerwehr 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	(wozu?)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Vorschriftsmäßiges Absichern und Beleuchtung der 	 	   Einsatzstelle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Kranfirma mit der Bergung des LKW beauftragen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Verkehrssachverständigen über BAZ alarmieren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Rettung der eingeklemmten und verletzten Personen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Aufträge nach der 3A-Regel anordnen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Auffangen der austretenden Betriebsmittel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Aufstellung des LKW, damit der Fahrer besser betreut 	   werden kann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Umleitungsmöglichkeit für den Straßenverkehr erkunden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Alarmierung zusätzlicher Feuerwehren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FF C-Dorf (wozu?)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Mit Rettung u. Polizei Einvernehmen herstellen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9750" y="4762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39750" y="22764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65150" y="26368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65150" y="34099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65150" y="37893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11" name="Rectangle 21"/>
          <p:cNvSpPr>
            <a:spLocks noChangeArrowheads="1"/>
          </p:cNvSpPr>
          <p:nvPr/>
        </p:nvSpPr>
        <p:spPr bwMode="auto">
          <a:xfrm>
            <a:off x="565150" y="30051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12" name="Rectangle 23"/>
          <p:cNvSpPr>
            <a:spLocks noChangeArrowheads="1"/>
          </p:cNvSpPr>
          <p:nvPr/>
        </p:nvSpPr>
        <p:spPr bwMode="auto">
          <a:xfrm>
            <a:off x="565150" y="47974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13" name="Rectangle 28"/>
          <p:cNvSpPr>
            <a:spLocks noChangeArrowheads="1"/>
          </p:cNvSpPr>
          <p:nvPr/>
        </p:nvSpPr>
        <p:spPr bwMode="auto">
          <a:xfrm>
            <a:off x="565150" y="4149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14" name="Rectangle 30"/>
          <p:cNvSpPr>
            <a:spLocks noChangeArrowheads="1"/>
          </p:cNvSpPr>
          <p:nvPr/>
        </p:nvSpPr>
        <p:spPr bwMode="auto">
          <a:xfrm>
            <a:off x="565150" y="17256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68313" y="40481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88950" y="29241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68313" y="371633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5625" name="Line 3"/>
          <p:cNvSpPr>
            <a:spLocks noChangeShapeType="1"/>
          </p:cNvSpPr>
          <p:nvPr/>
        </p:nvSpPr>
        <p:spPr bwMode="auto">
          <a:xfrm>
            <a:off x="4356100" y="765175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5626" name="Line 3"/>
          <p:cNvSpPr>
            <a:spLocks noChangeShapeType="1"/>
          </p:cNvSpPr>
          <p:nvPr/>
        </p:nvSpPr>
        <p:spPr bwMode="auto">
          <a:xfrm>
            <a:off x="3132138" y="1196975"/>
            <a:ext cx="5400675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5627" name="Line 3"/>
          <p:cNvSpPr>
            <a:spLocks noChangeShapeType="1"/>
          </p:cNvSpPr>
          <p:nvPr/>
        </p:nvSpPr>
        <p:spPr bwMode="auto">
          <a:xfrm>
            <a:off x="3132138" y="1557338"/>
            <a:ext cx="5400675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68313" y="16287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5628" name="Rectangle 23"/>
          <p:cNvSpPr>
            <a:spLocks noChangeArrowheads="1"/>
          </p:cNvSpPr>
          <p:nvPr/>
        </p:nvSpPr>
        <p:spPr bwMode="auto">
          <a:xfrm>
            <a:off x="539750" y="5229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468313" y="515778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5629" name="Line 3"/>
          <p:cNvSpPr>
            <a:spLocks noChangeShapeType="1"/>
          </p:cNvSpPr>
          <p:nvPr/>
        </p:nvSpPr>
        <p:spPr bwMode="auto">
          <a:xfrm>
            <a:off x="3743325" y="5949950"/>
            <a:ext cx="5400675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284663" y="379413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A-Stadt</a:t>
            </a:r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132138" y="836613"/>
            <a:ext cx="6011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sz="2000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Absicherung, Brandschutz, Menschenrettung, Umweltgefahr beseitigen</a:t>
            </a:r>
            <a:endParaRPr lang="de-DE" altLang="de-DE" sz="2000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708400" y="5552405"/>
            <a:ext cx="5364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LKW-Bergung</a:t>
            </a:r>
            <a:endParaRPr lang="de-DE" altLang="de-DE" sz="2000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FA411ED7-5565-4478-B64E-D3E0EA25C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792" y="599556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4AA1C0D6-53EF-4CC5-A8D6-661A7D3C4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55" y="592412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849CEE-5889-4C83-832D-A06CEDBA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6" grpId="0" autoUpdateAnimBg="0"/>
      <p:bldP spid="26636" grpId="0" autoUpdateAnimBg="0"/>
      <p:bldP spid="26659" grpId="0" autoUpdateAnimBg="0"/>
      <p:bldP spid="26635" grpId="0" autoUpdateAnimBg="0"/>
      <p:bldP spid="26660" grpId="0" autoUpdateAnimBg="0"/>
      <p:bldP spid="28676" grpId="0" autoUpdateAnimBg="0"/>
      <p:bldP spid="2" grpId="0" autoUpdateAnimBg="0"/>
      <p:bldP spid="4" grpId="0" autoUpdateAnimBg="0"/>
      <p:bldP spid="2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/>
          <p:cNvSpPr>
            <a:spLocks noChangeArrowheads="1"/>
          </p:cNvSpPr>
          <p:nvPr/>
        </p:nvSpPr>
        <p:spPr bwMode="auto">
          <a:xfrm>
            <a:off x="685800" y="18272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27" name="Rectangle 11"/>
          <p:cNvSpPr>
            <a:spLocks noChangeArrowheads="1"/>
          </p:cNvSpPr>
          <p:nvPr/>
        </p:nvSpPr>
        <p:spPr bwMode="auto">
          <a:xfrm>
            <a:off x="685800" y="2205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28" name="Rectangle 12"/>
          <p:cNvSpPr>
            <a:spLocks noChangeArrowheads="1"/>
          </p:cNvSpPr>
          <p:nvPr/>
        </p:nvSpPr>
        <p:spPr bwMode="auto">
          <a:xfrm>
            <a:off x="685800" y="26368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2" name="Rectangle 16"/>
          <p:cNvSpPr>
            <a:spLocks noChangeArrowheads="1"/>
          </p:cNvSpPr>
          <p:nvPr/>
        </p:nvSpPr>
        <p:spPr bwMode="auto">
          <a:xfrm>
            <a:off x="228600" y="620713"/>
            <a:ext cx="859155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Ihres Entschlusses geben Sie als Einsatzleiter: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Befehl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Auftrag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Einsatzsofortmeldung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Bericht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Meldung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Einsatzmeldung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Dienstanweisung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 Einsatzgespräch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einen Bescheid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eine Einsatzbesprechung</a:t>
            </a:r>
          </a:p>
        </p:txBody>
      </p:sp>
      <p:sp>
        <p:nvSpPr>
          <p:cNvPr id="26633" name="Rectangle 17"/>
          <p:cNvSpPr>
            <a:spLocks noChangeArrowheads="1"/>
          </p:cNvSpPr>
          <p:nvPr/>
        </p:nvSpPr>
        <p:spPr bwMode="auto">
          <a:xfrm>
            <a:off x="685800" y="18272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4" name="Rectangle 18"/>
          <p:cNvSpPr>
            <a:spLocks noChangeArrowheads="1"/>
          </p:cNvSpPr>
          <p:nvPr/>
        </p:nvSpPr>
        <p:spPr bwMode="auto">
          <a:xfrm>
            <a:off x="685800" y="2205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5" name="Rectangle 19"/>
          <p:cNvSpPr>
            <a:spLocks noChangeArrowheads="1"/>
          </p:cNvSpPr>
          <p:nvPr/>
        </p:nvSpPr>
        <p:spPr bwMode="auto">
          <a:xfrm>
            <a:off x="684213" y="30686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6" name="Rectangle 20"/>
          <p:cNvSpPr>
            <a:spLocks noChangeArrowheads="1"/>
          </p:cNvSpPr>
          <p:nvPr/>
        </p:nvSpPr>
        <p:spPr bwMode="auto">
          <a:xfrm>
            <a:off x="685800" y="26368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7" name="Rectangle 21"/>
          <p:cNvSpPr>
            <a:spLocks noChangeArrowheads="1"/>
          </p:cNvSpPr>
          <p:nvPr/>
        </p:nvSpPr>
        <p:spPr bwMode="auto">
          <a:xfrm>
            <a:off x="684213" y="3937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0" name="Rectangle 25"/>
          <p:cNvSpPr>
            <a:spLocks noChangeArrowheads="1"/>
          </p:cNvSpPr>
          <p:nvPr/>
        </p:nvSpPr>
        <p:spPr bwMode="auto">
          <a:xfrm>
            <a:off x="684213" y="3505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11188" y="17780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46" name="Rectangle 12"/>
          <p:cNvSpPr>
            <a:spLocks noChangeArrowheads="1"/>
          </p:cNvSpPr>
          <p:nvPr/>
        </p:nvSpPr>
        <p:spPr bwMode="auto">
          <a:xfrm>
            <a:off x="685800" y="4348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7" name="Rectangle 19"/>
          <p:cNvSpPr>
            <a:spLocks noChangeArrowheads="1"/>
          </p:cNvSpPr>
          <p:nvPr/>
        </p:nvSpPr>
        <p:spPr bwMode="auto">
          <a:xfrm>
            <a:off x="684213" y="47799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8" name="Rectangle 20"/>
          <p:cNvSpPr>
            <a:spLocks noChangeArrowheads="1"/>
          </p:cNvSpPr>
          <p:nvPr/>
        </p:nvSpPr>
        <p:spPr bwMode="auto">
          <a:xfrm>
            <a:off x="685800" y="4348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49" name="Rectangle 21"/>
          <p:cNvSpPr>
            <a:spLocks noChangeArrowheads="1"/>
          </p:cNvSpPr>
          <p:nvPr/>
        </p:nvSpPr>
        <p:spPr bwMode="auto">
          <a:xfrm>
            <a:off x="684213" y="5648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50" name="Rectangle 25"/>
          <p:cNvSpPr>
            <a:spLocks noChangeArrowheads="1"/>
          </p:cNvSpPr>
          <p:nvPr/>
        </p:nvSpPr>
        <p:spPr bwMode="auto">
          <a:xfrm>
            <a:off x="684213" y="52165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03B73D2-D9E3-4E3F-9145-E443C3632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304800"/>
            <a:ext cx="8915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 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FF A-Stadt </a:t>
            </a:r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  <a:t>2. ENTSCHLUSS:</a:t>
            </a:r>
            <a:br>
              <a:rPr lang="de-AT" altLang="de-DE" b="1" i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" y="1412875"/>
            <a:ext cx="8534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Schadenslage: 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VU PKW mit LKW, LKW-Fahrer im Führerhaus (nicht ansprechbar), kein Gefahrengut, PKW-Fahrer im Fahrzeug (nicht eingeklemmt), Betriebsmittel laufen aus </a:t>
            </a:r>
          </a:p>
          <a:p>
            <a:pPr eaLnBrk="1" hangingPunct="1"/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Eigene Lage: 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HLF3, VRF, 15 Mitglieder; </a:t>
            </a:r>
            <a:b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Rettung und Polizei sind vor Ort</a:t>
            </a:r>
          </a:p>
          <a:p>
            <a:pPr eaLnBrk="1" hangingPunct="1"/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de-AT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Allgemeine Lage: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leichter Regen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" y="5486400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Absicherung,  Brandschutz, Menschenrettung/Betreuung der verletzten Personen, Betriebsmittel auffangen/binden, Bergung PKW/LKW, Straße freimachen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395288" y="2133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95288" y="2565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395288" y="36449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95288" y="43656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95288" y="62372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7" name="Line 10"/>
          <p:cNvSpPr>
            <a:spLocks noChangeShapeType="1"/>
          </p:cNvSpPr>
          <p:nvPr/>
        </p:nvSpPr>
        <p:spPr bwMode="auto">
          <a:xfrm>
            <a:off x="395288" y="177323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7668" name="Line 11"/>
          <p:cNvSpPr>
            <a:spLocks noChangeShapeType="1"/>
          </p:cNvSpPr>
          <p:nvPr/>
        </p:nvSpPr>
        <p:spPr bwMode="auto">
          <a:xfrm>
            <a:off x="395288" y="292417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2D34225-CC05-4285-814D-7F9CD5DD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autoUpdateAnimBg="0"/>
      <p:bldP spid="2867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549275"/>
            <a:ext cx="891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>
              <a:cs typeface="Times New Roman" panose="02020603050405020304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HLF3: baut Brandschutz und Beleuchtung auf, rettet und betreut den Verletzten im LKW und bindet die austretenden Flüssigkeiten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VRF: sichert die Einsatzstelle ab, betreut den Verletzten im PKW, errichtet Einsatzleitung vor dem Gasthaus und alarmiert FF C-Dorf zur Fahrzeugbergung mit Kran, stellt Einvernehmen mit Rettung und Polizei her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81000" y="1828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81000" y="3352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81000" y="58674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810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81000" y="4419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81000" y="2590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81000" y="5181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81000" y="5562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6D35818-2C21-4A48-90AA-EB9AE896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27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33505F73-0BC0-475C-826F-A9049C50C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96752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54EDA242-A1EB-4880-ABF5-7A7D97383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06352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 Bedarfsfall bei der Einsatzleitung im VRF A-Stadt vor dem Gasthaus zum Löwen anfordern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149F30D-1B4F-4BFA-AEBC-13FE2B12F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74827"/>
            <a:ext cx="8534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VRF A-Stadt vor dem Gasthaus zum Löwen.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</a:t>
            </a: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Sprechgruppe FW-ZT-Haupt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E9B787CB-6809-4FF4-9CFB-F4F7197EB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082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99F1815C-FA42-467F-A5A7-ED939F773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1521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2DFC1B99-B6D6-4361-A4E5-B288370E1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9399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771396CB-7530-4846-ACFF-CEB959ACF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33509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B1A90A40-0F0A-4C39-A381-9F0D95087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B0A1009-8C83-423A-B4BF-B5CF2F2D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28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14622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981075"/>
            <a:ext cx="89154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) Änderung der Lage:</a:t>
            </a:r>
            <a:endParaRPr lang="de-DE" altLang="de-DE" sz="28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sz="28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Bei einer weiteren Erkundung stellen Sie fest, dass trotz der gesetzten Sofortmaßnahmen eine Verschmutzung des Baches mit Treibstoff und Öl stattgefunden hat.</a:t>
            </a:r>
          </a:p>
          <a:p>
            <a:pPr eaLnBrk="1" hangingPunct="1"/>
            <a:endParaRPr lang="de-AT" altLang="de-DE" sz="28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Kreuzen Sie aus den folgenden Möglichkeiten jene zwei Maßnahmen an, die Sie als Einsatzleiter aufgrund der neuen Lage </a:t>
            </a:r>
            <a:r>
              <a:rPr lang="de-AT" altLang="de-DE" sz="2800" b="1" u="sng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sofort</a:t>
            </a:r>
            <a:r>
              <a:rPr lang="de-AT" altLang="de-DE" sz="28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anordnen.</a:t>
            </a:r>
          </a:p>
          <a:p>
            <a:pPr eaLnBrk="1" hangingPunct="1"/>
            <a:endParaRPr lang="de-AT" altLang="de-DE" sz="28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de-DE" altLang="de-DE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FB6D4B6-D38B-4DF3-9F35-25ABF7C2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29</a:t>
            </a:fld>
            <a:endParaRPr lang="de-AT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850" y="260350"/>
            <a:ext cx="84582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4927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Um 10.28 Uhr rückt Ihre Feuerwehr A-Stadt mit folgenden,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den Richtlinien des NÖ LFV bzw. ÖBFV entsprechenden</a:t>
            </a:r>
            <a:r>
              <a:rPr lang="de-AT" altLang="de-DE" dirty="0">
                <a:latin typeface="Arial" panose="020B0604020202020204" pitchFamily="34" charset="0"/>
              </a:rPr>
              <a:t> Einsatzfahrzeugen 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	1 HLF3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	1 KDOF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und 17 Feuerwehrmitgliedern zu diesem  Einsatz aus.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In der Alarmstufe B3 wurden folgende Feuerwehren zusätzlich alarmiert: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FF B – Markt: 	1 HLF2 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			1 HLF1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			1 KDOF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FF C – Dorf: 		1 HLF1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</a:rPr>
              <a:t>			1 MTF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6183A90-F6CE-460E-ABB2-229031AD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3</a:t>
            </a:fld>
            <a:endParaRPr lang="de-AT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519113"/>
            <a:ext cx="91440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Straßenmeisterei verständigen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Provisorische Ölsperren errichten und Bindemittel 	 	   auftragen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Wegen Explosionsgefahr Menschenrettung abbrechen und 	   Mannschaft bei den Fahrzeugen sammeln lassen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Gesamte Unfallstelle mit Schwerschaum abdecken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Bezirksverwaltungsbehörde (Wasserrecht) umgehend 	   verständigen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Fachfirma zur Entsorgung des verschmutzten Erdreiches 	   anfordern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Schadstoffzug des KHD anfordern und Einsatz übergeben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Bach oberhalb der Unfallstelle aufstauen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Polizei verständigen und Umweltalarm auslösen lassen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Den LKW sofort aufstellen, um ein weiteres Austreten von 	   Betriebsmitteln zu verhindern</a:t>
            </a:r>
          </a:p>
          <a:p>
            <a:pPr eaLnBrk="1" hangingPunct="1"/>
            <a:r>
              <a:rPr lang="de-AT" altLang="de-D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Absperrbereich auf 250m erweitern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533400" y="23495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533400" y="9080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533400" y="5445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533400" y="17002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533400" y="2816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533400" y="34671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68313" y="83661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68313" y="27559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1757" name="Rectangle 17"/>
          <p:cNvSpPr>
            <a:spLocks noChangeArrowheads="1"/>
          </p:cNvSpPr>
          <p:nvPr/>
        </p:nvSpPr>
        <p:spPr bwMode="auto">
          <a:xfrm>
            <a:off x="533400" y="42037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59" name="Rectangle 17"/>
          <p:cNvSpPr>
            <a:spLocks noChangeArrowheads="1"/>
          </p:cNvSpPr>
          <p:nvPr/>
        </p:nvSpPr>
        <p:spPr bwMode="auto">
          <a:xfrm>
            <a:off x="539750" y="45815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539750" y="4941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546100" y="53197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762" name="Rectangle 17"/>
          <p:cNvSpPr>
            <a:spLocks noChangeArrowheads="1"/>
          </p:cNvSpPr>
          <p:nvPr/>
        </p:nvSpPr>
        <p:spPr bwMode="auto">
          <a:xfrm>
            <a:off x="539750" y="60213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79B333B-68D5-42F2-A1A5-3DD4049D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30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utoUpdateAnimBg="0"/>
      <p:bldP spid="3278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</a:t>
            </a:r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Welche Maßnahmen sind unmittelbar nach dem Einrücken in das Feuerwehrhaus zu setzen? Führen Sie mindestens 2 Antworten an: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pPr eaLnBrk="1" hangingPunct="1"/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762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>
            <a:off x="684213" y="45085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27988D1-7932-4E8C-BC6E-B46089B9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31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2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AT" altLang="de-DE" sz="2200" b="1" dirty="0">
                <a:latin typeface="Arial" panose="020B0604020202020204" pitchFamily="34" charset="0"/>
                <a:cs typeface="Times New Roman" panose="02020603050405020304" pitchFamily="18" charset="0"/>
              </a:rPr>
              <a:t>) Kreuzen Sie drei Maßnahmen bzw. Anordnungen an, die Sie vor oder auf der Fahrt zum ca. 1,2 km entfernten Einsatzort treffen können:</a:t>
            </a:r>
            <a:r>
              <a:rPr lang="de-DE" alt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altLang="de-DE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AT" altLang="de-DE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Verpflegung für die Mannschaft organisieren</a:t>
            </a:r>
          </a:p>
          <a:p>
            <a:pPr eaLnBrk="1" hangingPunct="1"/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	Plan der Durchführung erstellen</a:t>
            </a:r>
          </a:p>
          <a:p>
            <a:pPr eaLnBrk="1" hangingPunct="1"/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	Auf ordnungsgemäße Einsatzbekleidung achten</a:t>
            </a:r>
          </a:p>
          <a:p>
            <a:pPr eaLnBrk="1" hangingPunct="1"/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	Mannschaft einteilen</a:t>
            </a:r>
          </a:p>
          <a:p>
            <a:pPr eaLnBrk="1" hangingPunct="1"/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	Presseteam des BFKDO alarmieren</a:t>
            </a:r>
          </a:p>
          <a:p>
            <a:pPr eaLnBrk="1" hangingPunct="1"/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	Einteilung der Einsatzstelle in 2 Einsatzabschnitte</a:t>
            </a:r>
          </a:p>
          <a:p>
            <a:pPr eaLnBrk="1" hangingPunct="1"/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	Einsatzsofortmeldung verfassen und absetzen lassen</a:t>
            </a:r>
          </a:p>
          <a:p>
            <a:pPr eaLnBrk="1" hangingPunct="1"/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	Ausrückmeldung an die Bezirksalarmzentrale  		   absetzen lassen</a:t>
            </a:r>
          </a:p>
          <a:p>
            <a:pPr eaLnBrk="1" hangingPunct="1"/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	Lotsen einteilen</a:t>
            </a:r>
          </a:p>
          <a:p>
            <a:pPr eaLnBrk="1" hangingPunct="1"/>
            <a:r>
              <a:rPr lang="de-AT" altLang="de-DE" sz="2600" dirty="0">
                <a:latin typeface="Arial" panose="020B0604020202020204" pitchFamily="34" charset="0"/>
                <a:cs typeface="Arial" panose="020B0604020202020204" pitchFamily="34" charset="0"/>
              </a:rPr>
              <a:t>	Florian A-Stadt besetzen lassen</a:t>
            </a:r>
          </a:p>
          <a:p>
            <a:pPr eaLnBrk="1" hangingPunct="1"/>
            <a:endParaRPr lang="de-AT" altLang="de-DE" sz="30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14128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17938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21748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68313" y="25479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7200" y="29876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57200" y="3429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57200" y="38750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1000" y="20986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79413" y="24669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457200" y="4221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457200" y="50133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450850" y="53736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95288" y="41497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94BCC2F-175C-403B-A5E8-D55E60C2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utoUpdateAnimBg="0"/>
      <p:bldP spid="5132" grpId="0" autoUpdateAnimBg="0"/>
      <p:bldP spid="51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4450"/>
            <a:ext cx="9144000" cy="66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2) Was ist Ihre </a:t>
            </a:r>
            <a:r>
              <a:rPr lang="de-DE" alt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erste</a:t>
            </a:r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Tätigkeit als Einsatzleiter nach dem Eintreffen am Einsatzort?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Einsatzbefehl an den </a:t>
            </a:r>
            <a:r>
              <a:rPr lang="de-AT" altLang="de-DE" sz="2800" dirty="0" err="1">
                <a:latin typeface="Arial" panose="020B0604020202020204" pitchFamily="34" charset="0"/>
                <a:cs typeface="Times New Roman" panose="02020603050405020304" pitchFamily="18" charset="0"/>
              </a:rPr>
              <a:t>GKDTen</a:t>
            </a:r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HLF2 der FF </a:t>
            </a:r>
            <a:b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   B-Markt erteilen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Erfassen und Beurteilen des Auftrages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Alarmierung des Bürgermeisters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Brandursachenermittlung durchführen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Wasserentnahmestellen erkunden und beurteilen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Lagefeststellung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Abschnittssachbearbeiter für Nachrichtendienst 	   verständigen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Evakuierung der Bewohner der Nachbarobjekte</a:t>
            </a:r>
          </a:p>
          <a:p>
            <a:pPr eaLnBrk="1" hangingPunct="1"/>
            <a:r>
              <a:rPr lang="de-AT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	Einsatzabschnittskommandanten festlegen</a:t>
            </a:r>
          </a:p>
          <a:p>
            <a:pPr eaLnBrk="1" hangingPunct="1"/>
            <a:endParaRPr lang="de-AT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11969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21161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9750" y="25479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3400" y="29448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3400" y="33575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539750" y="37719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8313" y="36925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8207" name="Rectangle 10"/>
          <p:cNvSpPr>
            <a:spLocks noChangeArrowheads="1"/>
          </p:cNvSpPr>
          <p:nvPr/>
        </p:nvSpPr>
        <p:spPr bwMode="auto">
          <a:xfrm>
            <a:off x="539750" y="42211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208" name="Rectangle 10"/>
          <p:cNvSpPr>
            <a:spLocks noChangeArrowheads="1"/>
          </p:cNvSpPr>
          <p:nvPr/>
        </p:nvSpPr>
        <p:spPr bwMode="auto">
          <a:xfrm>
            <a:off x="539750" y="50688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209" name="Rectangle 10"/>
          <p:cNvSpPr>
            <a:spLocks noChangeArrowheads="1"/>
          </p:cNvSpPr>
          <p:nvPr/>
        </p:nvSpPr>
        <p:spPr bwMode="auto">
          <a:xfrm>
            <a:off x="539750" y="55006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BE63A95-9490-465D-88F6-8025637F2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700213" y="117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1481138" y="1466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037" name="Picture 13" descr="flago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6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13244CB-0CB3-4147-BF72-0F7D6B249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6</a:t>
            </a:fld>
            <a:endParaRPr lang="de-AT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533400"/>
            <a:ext cx="8686800" cy="572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01713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097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17688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5675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82875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0075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97275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54475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de-AT" altLang="de-DE" b="1" u="sng">
                <a:latin typeface="Arial" panose="020B0604020202020204" pitchFamily="34" charset="0"/>
                <a:cs typeface="Arial" panose="020B0604020202020204" pitchFamily="34" charset="0"/>
              </a:rPr>
              <a:t>Dachstuhlbrand</a:t>
            </a:r>
            <a:r>
              <a:rPr lang="de-AT" altLang="de-DE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</a:pPr>
            <a:endParaRPr lang="de-AT" altLang="de-DE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A-Stadt, Julia-Marx-Weg Nr. 19</a:t>
            </a:r>
          </a:p>
          <a:p>
            <a:pPr eaLnBrk="1" hangingPunct="1"/>
            <a:endParaRPr lang="de-AT" alt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Brand im Dachgeschoß</a:t>
            </a:r>
          </a:p>
          <a:p>
            <a:pPr eaLnBrk="1" hangingPunct="1"/>
            <a:endParaRPr lang="de-AT" alt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Lt. Auskunft des Besitzers sind keine Personen oder Tiere im Haus</a:t>
            </a:r>
          </a:p>
          <a:p>
            <a:pPr eaLnBrk="1" hangingPunct="1"/>
            <a:endParaRPr lang="de-AT" alt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Überflurhydrant Julia-Marx-Weg vor Haus Nr. 15, ca. 80m entfernt</a:t>
            </a:r>
          </a:p>
          <a:p>
            <a:pPr eaLnBrk="1" hangingPunct="1"/>
            <a:endParaRPr lang="de-AT" alt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Bach in ca. 600m Entfernung</a:t>
            </a:r>
          </a:p>
          <a:p>
            <a:pPr eaLnBrk="1" hangingPunct="1"/>
            <a:endParaRPr lang="de-AT" alt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de-AT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383B0DE-EA51-4267-80AF-25B9B8A6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7</a:t>
            </a:fld>
            <a:endParaRPr lang="de-AT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188913"/>
            <a:ext cx="8915400" cy="58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3) Stellen Sie fest, worin die </a:t>
            </a:r>
            <a:r>
              <a:rPr lang="de-DE" altLang="de-DE" b="1" u="sng">
                <a:latin typeface="Arial" panose="020B0604020202020204" pitchFamily="34" charset="0"/>
                <a:cs typeface="Arial" panose="020B0604020202020204" pitchFamily="34" charset="0"/>
              </a:rPr>
              <a:t>größte</a:t>
            </a:r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 Gefahr nach Ihrer Erkundung liegt? </a:t>
            </a:r>
            <a:endParaRPr lang="de-DE" altLang="de-D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sz="2800">
                <a:latin typeface="Arial" panose="020B0604020202020204" pitchFamily="34" charset="0"/>
                <a:cs typeface="Times New Roman" panose="02020603050405020304" pitchFamily="18" charset="0"/>
              </a:rPr>
              <a:t>	Löschwassermangel</a:t>
            </a:r>
          </a:p>
          <a:p>
            <a:pPr eaLnBrk="1" hangingPunct="1"/>
            <a:r>
              <a:rPr lang="de-AT" altLang="de-DE" sz="2800">
                <a:latin typeface="Arial" panose="020B0604020202020204" pitchFamily="34" charset="0"/>
                <a:cs typeface="Times New Roman" panose="02020603050405020304" pitchFamily="18" charset="0"/>
              </a:rPr>
              <a:t>	Verletzungsgefahr durch herabfallende 	   	 	   Dachziegel</a:t>
            </a:r>
          </a:p>
          <a:p>
            <a:pPr eaLnBrk="1" hangingPunct="1"/>
            <a:r>
              <a:rPr lang="de-AT" altLang="de-DE" sz="2800">
                <a:latin typeface="Arial" panose="020B0604020202020204" pitchFamily="34" charset="0"/>
                <a:cs typeface="Times New Roman" panose="02020603050405020304" pitchFamily="18" charset="0"/>
              </a:rPr>
              <a:t>	Brandausbreitung auf das darunterliegende 		   Geschoß</a:t>
            </a:r>
          </a:p>
          <a:p>
            <a:pPr eaLnBrk="1" hangingPunct="1"/>
            <a:r>
              <a:rPr lang="de-AT" altLang="de-DE" sz="2800">
                <a:latin typeface="Arial" panose="020B0604020202020204" pitchFamily="34" charset="0"/>
                <a:cs typeface="Times New Roman" panose="02020603050405020304" pitchFamily="18" charset="0"/>
              </a:rPr>
              <a:t>	Platzmangel für die nachfolgenden Fahrzeuge</a:t>
            </a:r>
          </a:p>
          <a:p>
            <a:pPr eaLnBrk="1" hangingPunct="1"/>
            <a:r>
              <a:rPr lang="de-AT" altLang="de-DE" sz="2800">
                <a:latin typeface="Arial" panose="020B0604020202020204" pitchFamily="34" charset="0"/>
                <a:cs typeface="Times New Roman" panose="02020603050405020304" pitchFamily="18" charset="0"/>
              </a:rPr>
              <a:t>	Behinderung durch Fragen des Hausbesitzers</a:t>
            </a:r>
          </a:p>
          <a:p>
            <a:pPr eaLnBrk="1" hangingPunct="1"/>
            <a:r>
              <a:rPr lang="de-AT" altLang="de-DE" sz="2800">
                <a:latin typeface="Arial" panose="020B0604020202020204" pitchFamily="34" charset="0"/>
                <a:cs typeface="Times New Roman" panose="02020603050405020304" pitchFamily="18" charset="0"/>
              </a:rPr>
              <a:t>	Brandausbreitung auf das Nachbargebäude</a:t>
            </a:r>
          </a:p>
          <a:p>
            <a:pPr eaLnBrk="1" hangingPunct="1"/>
            <a:r>
              <a:rPr lang="de-AT" altLang="de-DE" sz="2800">
                <a:latin typeface="Arial" panose="020B0604020202020204" pitchFamily="34" charset="0"/>
                <a:cs typeface="Times New Roman" panose="02020603050405020304" pitchFamily="18" charset="0"/>
              </a:rPr>
              <a:t>	Explosionsgefahr</a:t>
            </a:r>
          </a:p>
          <a:p>
            <a:pPr eaLnBrk="1" hangingPunct="1"/>
            <a:r>
              <a:rPr lang="de-AT" altLang="de-DE" sz="2800">
                <a:latin typeface="Arial" panose="020B0604020202020204" pitchFamily="34" charset="0"/>
                <a:cs typeface="Times New Roman" panose="02020603050405020304" pitchFamily="18" charset="0"/>
              </a:rPr>
              <a:t>	Gefahr für die Umwelt durch Rauchgase</a:t>
            </a:r>
          </a:p>
          <a:p>
            <a:pPr eaLnBrk="1" hangingPunct="1"/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55650" y="17732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55650" y="27082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6763" y="357346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62000" y="39893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71525" y="43656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55650" y="47974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755650" y="13954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4213" y="4292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3" name="Rectangle 8"/>
          <p:cNvSpPr>
            <a:spLocks noChangeArrowheads="1"/>
          </p:cNvSpPr>
          <p:nvPr/>
        </p:nvSpPr>
        <p:spPr bwMode="auto">
          <a:xfrm>
            <a:off x="755650" y="52292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EB5EE6B-E4EB-4BB8-85F4-968B720D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6200" y="44624"/>
            <a:ext cx="89154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Einsatz der Feuerwehr A-Stadt (wozu?)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Errichtung des Atemschutzsammelplatzes vor Haus 20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Massiver Außenangriff mit Wasserwerfern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Umfassende Brandbekämpfung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Evakuierung von Haus Nr. 21 durchführen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Einsatz weiterer Feuerwehren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FF B-Markt (wozu?) 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FF C-Dorf (wozu?) 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Aufstellung von Lotsen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Stromabschaltung durch 		 		 	  	   Energieversorgungsunternehmen veranlassen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Alarmierung eines Schadstoffsachverständigen zur 	 	   Beurteilung der Rauchgase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Errichtung einer Einsatzleitung gegenüber Haus Nr. 21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841549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1916287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2992612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2297287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685800" y="416649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09600" y="765349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1143000" y="1524174"/>
            <a:ext cx="75438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1275" name="Line 15"/>
          <p:cNvSpPr>
            <a:spLocks noChangeShapeType="1"/>
          </p:cNvSpPr>
          <p:nvPr/>
        </p:nvSpPr>
        <p:spPr bwMode="auto">
          <a:xfrm>
            <a:off x="3708400" y="3711749"/>
            <a:ext cx="48768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2268538" y="1143174"/>
            <a:ext cx="6875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Schützen des Nachbarobjektes</a:t>
            </a:r>
          </a:p>
        </p:txBody>
      </p:sp>
      <p:sp>
        <p:nvSpPr>
          <p:cNvPr id="11278" name="Rectangle 18"/>
          <p:cNvSpPr>
            <a:spLocks noChangeArrowheads="1"/>
          </p:cNvSpPr>
          <p:nvPr/>
        </p:nvSpPr>
        <p:spPr bwMode="auto">
          <a:xfrm>
            <a:off x="685800" y="523329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9" name="Rectangle 19"/>
          <p:cNvSpPr>
            <a:spLocks noChangeArrowheads="1"/>
          </p:cNvSpPr>
          <p:nvPr/>
        </p:nvSpPr>
        <p:spPr bwMode="auto">
          <a:xfrm>
            <a:off x="685800" y="1552749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611188" y="409346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1284" name="Rectangle 24"/>
          <p:cNvSpPr>
            <a:spLocks noChangeArrowheads="1"/>
          </p:cNvSpPr>
          <p:nvPr/>
        </p:nvSpPr>
        <p:spPr bwMode="auto">
          <a:xfrm>
            <a:off x="685800" y="599053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85" name="Rectangle 25"/>
          <p:cNvSpPr>
            <a:spLocks noChangeArrowheads="1"/>
          </p:cNvSpPr>
          <p:nvPr/>
        </p:nvSpPr>
        <p:spPr bwMode="auto">
          <a:xfrm>
            <a:off x="685800" y="450463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11188" y="2200449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1288" name="Rectangle 27"/>
          <p:cNvSpPr>
            <a:spLocks noChangeArrowheads="1"/>
          </p:cNvSpPr>
          <p:nvPr/>
        </p:nvSpPr>
        <p:spPr bwMode="auto">
          <a:xfrm>
            <a:off x="684213" y="2637012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11188" y="2919587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3851275" y="3774713"/>
            <a:ext cx="5113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Brandbekämpfung/Reserve, </a:t>
            </a:r>
            <a:endParaRPr lang="de-DE" altLang="de-DE" sz="1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3708400" y="3351957"/>
            <a:ext cx="5256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sz="2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Brandbek</a:t>
            </a:r>
            <a:r>
              <a:rPr lang="de-AT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Löschwasserversorgung</a:t>
            </a:r>
          </a:p>
        </p:txBody>
      </p:sp>
      <p:sp>
        <p:nvSpPr>
          <p:cNvPr id="11293" name="Line 15"/>
          <p:cNvSpPr>
            <a:spLocks noChangeShapeType="1"/>
          </p:cNvSpPr>
          <p:nvPr/>
        </p:nvSpPr>
        <p:spPr bwMode="auto">
          <a:xfrm>
            <a:off x="3708400" y="4118868"/>
            <a:ext cx="48768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09600" y="591909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 Box 23">
            <a:extLst>
              <a:ext uri="{FF2B5EF4-FFF2-40B4-BE49-F238E27FC236}">
                <a16:creationId xmlns:a16="http://schemas.microsoft.com/office/drawing/2014/main" id="{461C281C-78EC-4F1E-9946-F170F91DC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479749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E3CC7A0-5733-4878-8ACA-765F4A77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D28D-F847-4A2F-B9D5-8EDF6B08AC38}" type="slidenum">
              <a:rPr lang="de-AT" altLang="de-DE" smtClean="0"/>
              <a:pPr/>
              <a:t>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utoUpdateAnimBg="0"/>
      <p:bldP spid="36880" grpId="0" autoUpdateAnimBg="0"/>
      <p:bldP spid="36886" grpId="0" autoUpdateAnimBg="0"/>
      <p:bldP spid="36875" grpId="0" autoUpdateAnimBg="0"/>
      <p:bldP spid="36876" grpId="0" autoUpdateAnimBg="0"/>
      <p:bldP spid="36894" grpId="0" autoUpdateAnimBg="0"/>
      <p:bldP spid="2" grpId="0" autoUpdateAnimBg="0"/>
      <p:bldP spid="36887" grpId="0" autoUpdateAnimBg="0"/>
      <p:bldP spid="32" grpId="0" autoUpdateAnimBg="0"/>
    </p:bldLst>
  </p:timing>
</p:sld>
</file>

<file path=ppt/theme/theme1.xml><?xml version="1.0" encoding="utf-8"?>
<a:theme xmlns:a="http://schemas.openxmlformats.org/drawingml/2006/main" name="1_Vorlage Power Point FLA Gold1">
  <a:themeElements>
    <a:clrScheme name="1_Vorlage Power Point FLA Gold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orlage Power Point FLA Gold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Vorlage Power Point FLA Gold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2005</Words>
  <Application>Microsoft Office PowerPoint</Application>
  <PresentationFormat>Bildschirmpräsentation (4:3)</PresentationFormat>
  <Paragraphs>358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Calibri</vt:lpstr>
      <vt:lpstr>Kravitz Thermal</vt:lpstr>
      <vt:lpstr>Times New Roman</vt:lpstr>
      <vt:lpstr>Verdana</vt:lpstr>
      <vt:lpstr>Wingdings</vt:lpstr>
      <vt:lpstr>1_Vorlage Power Point FLA Gold1</vt:lpstr>
      <vt:lpstr>NÖ Feuerwehrleistungsabzeichen in Gold  (FLA Gold)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Bretterbauer</dc:creator>
  <cp:lastModifiedBy>Franz Bretterbauer</cp:lastModifiedBy>
  <cp:revision>121</cp:revision>
  <dcterms:created xsi:type="dcterms:W3CDTF">2003-02-18T17:33:28Z</dcterms:created>
  <dcterms:modified xsi:type="dcterms:W3CDTF">2022-01-24T07:59:41Z</dcterms:modified>
</cp:coreProperties>
</file>