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3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5" r:id="rId11"/>
    <p:sldId id="266" r:id="rId12"/>
    <p:sldId id="267" r:id="rId13"/>
    <p:sldId id="28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0" r:id="rId29"/>
    <p:sldId id="284" r:id="rId30"/>
    <p:sldId id="285" r:id="rId31"/>
    <p:sldId id="286" r:id="rId32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57" autoAdjust="0"/>
    <p:restoredTop sz="94599" autoAdjust="0"/>
  </p:normalViewPr>
  <p:slideViewPr>
    <p:cSldViewPr>
      <p:cViewPr varScale="1">
        <p:scale>
          <a:sx n="151" d="100"/>
          <a:sy n="151" d="100"/>
        </p:scale>
        <p:origin x="19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D091A-16FF-4E27-A08A-2959895F82C8}" type="datetimeFigureOut">
              <a:rPr lang="de-AT" smtClean="0"/>
              <a:t>24.01.2022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2392-253C-47F1-BC54-71693C32DB4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770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47108" name="Picture 4" descr="Hintergrund Foliengestalt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3838"/>
            <a:ext cx="8964612" cy="66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B083D2-D2D1-46AF-9389-B9A16B0ED4D6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fld id="{330A9F25-3875-413E-A9A0-8C2ED1678486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79388" y="6237288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800" i="1">
                <a:latin typeface="Arial" panose="020B0604020202020204" pitchFamily="34" charset="0"/>
              </a:rPr>
              <a:t>Niederösterreichischer Landesfeuerwehrverband</a:t>
            </a:r>
            <a:br>
              <a:rPr lang="de-AT" altLang="de-DE" sz="800" i="1">
                <a:latin typeface="Arial" panose="020B0604020202020204" pitchFamily="34" charset="0"/>
              </a:rPr>
            </a:br>
            <a:r>
              <a:rPr lang="de-AT" altLang="de-DE" sz="1200">
                <a:solidFill>
                  <a:srgbClr val="777777"/>
                </a:solidFill>
                <a:latin typeface="Kravitz Thermal" panose="00000400000000000000" pitchFamily="2" charset="0"/>
              </a:rPr>
              <a:t>Bezirksfeuerwehrkommando Zwettl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EABEA-1041-457F-9507-67005B38EFA5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9B7CE-4FF7-4BFD-8B2B-F53A6D657D9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3712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95203-BED9-43CD-962C-017248F1892E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95AA-DAD9-47B9-BC92-E96C1E09886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3158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1B486-6C02-47DD-ABE3-0D3B3B8F192B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01D22-2DC8-44FD-AED7-A06080337BF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0586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D15B92-D1E8-4093-8306-CA2A193E8F4A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77DED-BA8A-4160-92BE-CFFEE3791D6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3427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74D6D-8BE4-410E-BCE1-C3DA0BCC7162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299B-21C1-4960-94E2-6643A5B7DAE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586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87B9C3-8611-44FB-B822-A7125FE49E06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1B617-AFFC-4721-9E86-7841E23D990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993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4FE34-41AD-47EE-AD18-66BCA4B3C3DD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531BB-8EB0-4E94-B8DF-9EACB7B888B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0146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8A1B3-81C9-44E0-9805-AEAD4A2EC48A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BA46E-4D03-4249-BAFF-87CB35CEE16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9510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D9F4B-BCD2-4141-B1A9-E43B4C22C637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2DCEE-5EAD-48F8-B4DF-DE4A0FEDAC5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0489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609BB-2FF4-4D47-8A28-C87486612E93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03173-43C0-4F5E-8824-3B64F3A72F7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6996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46084" name="Picture 4" descr="Hintergrund Foliengestaltu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3838"/>
            <a:ext cx="8964612" cy="66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81750"/>
            <a:ext cx="10541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17DD795-6A10-4CB2-8A96-D9907413CCCE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647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+mn-lt"/>
              </a:defRPr>
            </a:lvl1pPr>
          </a:lstStyle>
          <a:p>
            <a:fld id="{A95B6B95-03B4-492A-8EB9-5CA7DA2935E3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79388" y="62372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altLang="de-DE" sz="1200">
              <a:solidFill>
                <a:srgbClr val="777777"/>
              </a:solidFill>
              <a:latin typeface="Kravitz Thermal" panose="00000400000000000000" pitchFamily="2" charset="0"/>
            </a:endParaRPr>
          </a:p>
        </p:txBody>
      </p:sp>
      <p:pic>
        <p:nvPicPr>
          <p:cNvPr id="46091" name="Picture 11" descr="fla_gold_4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1811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78275"/>
            <a:ext cx="7772400" cy="822325"/>
          </a:xfrm>
        </p:spPr>
        <p:txBody>
          <a:bodyPr/>
          <a:lstStyle/>
          <a:p>
            <a:r>
              <a:rPr lang="de-DE" altLang="de-DE" sz="2400" b="1">
                <a:solidFill>
                  <a:schemeClr val="tx1"/>
                </a:solidFill>
                <a:latin typeface="Verdana" panose="020B0604030504040204" pitchFamily="34" charset="0"/>
              </a:rPr>
              <a:t>NÖ Feuerwehrleistungsabzeichen in Gold </a:t>
            </a:r>
            <a:br>
              <a:rPr lang="de-DE" altLang="de-DE" sz="2400" b="1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de-DE" altLang="de-DE" sz="2400" b="1">
                <a:solidFill>
                  <a:schemeClr val="tx1"/>
                </a:solidFill>
                <a:latin typeface="Verdana" panose="020B0604030504040204" pitchFamily="34" charset="0"/>
              </a:rPr>
              <a:t>(FLA Gold)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137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de-DE" sz="2400" b="1" dirty="0">
                <a:latin typeface="Verdana" panose="020B0604030504040204" pitchFamily="34" charset="0"/>
              </a:rPr>
              <a:t>Disziplin: </a:t>
            </a:r>
            <a:br>
              <a:rPr lang="de-DE" altLang="de-DE" sz="2400" b="1" dirty="0">
                <a:latin typeface="Verdana" panose="020B0604030504040204" pitchFamily="34" charset="0"/>
              </a:rPr>
            </a:br>
            <a:r>
              <a:rPr lang="de-DE" altLang="de-DE" sz="2400" b="1" dirty="0">
                <a:latin typeface="Verdana" panose="020B0604030504040204" pitchFamily="34" charset="0"/>
              </a:rPr>
              <a:t>„Führungsverfahren“</a:t>
            </a:r>
            <a:br>
              <a:rPr lang="de-DE" altLang="de-DE" sz="2400" b="1" dirty="0">
                <a:latin typeface="Verdana" panose="020B0604030504040204" pitchFamily="34" charset="0"/>
              </a:rPr>
            </a:br>
            <a:r>
              <a:rPr lang="de-DE" altLang="de-DE" sz="2400" b="1" dirty="0">
                <a:latin typeface="Verdana" panose="020B0604030504040204" pitchFamily="34" charset="0"/>
              </a:rPr>
              <a:t>Beispiel 9</a:t>
            </a:r>
            <a:endParaRPr lang="de-DE" altLang="de-DE" dirty="0"/>
          </a:p>
        </p:txBody>
      </p:sp>
      <p:pic>
        <p:nvPicPr>
          <p:cNvPr id="48132" name="Picture 4" descr="fla_gold_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AB83BAB-8BEE-4812-B633-C11FA9281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A9F25-3875-413E-A9A0-8C2ED1678486}" type="slidenum">
              <a:rPr lang="de-AT" altLang="de-DE" smtClean="0"/>
              <a:pPr/>
              <a:t>1</a:t>
            </a:fld>
            <a:endParaRPr lang="de-AT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Zur Umsetzung des Entschlusses geben Sie als Einsatzleiter: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Meldung</a:t>
            </a:r>
            <a:b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de-AT" alt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eine Anordnung</a:t>
            </a:r>
            <a:b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Befehl</a:t>
            </a:r>
            <a:b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Anweisung</a:t>
            </a:r>
            <a:b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Einsatzmeldung</a:t>
            </a:r>
          </a:p>
          <a:p>
            <a:pPr eaLnBrk="1" hangingPunct="1"/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mündlichen Bescheid</a:t>
            </a:r>
          </a:p>
          <a:p>
            <a:pPr eaLnBrk="1" hangingPunct="1"/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Lagemeldung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16764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2362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3886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3124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85800" y="4648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11188" y="304323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738188" y="53181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305" name="Rectangle 11"/>
          <p:cNvSpPr>
            <a:spLocks noChangeArrowheads="1"/>
          </p:cNvSpPr>
          <p:nvPr/>
        </p:nvSpPr>
        <p:spPr bwMode="auto">
          <a:xfrm>
            <a:off x="738188" y="60039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DFBA07-F601-4E78-998D-D0FAB3F6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10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 der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FF A-Stadt:</a:t>
            </a:r>
            <a:br>
              <a:rPr lang="de-DE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1. LAGE: </a:t>
            </a:r>
            <a:b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b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ENTSCHLUSS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AT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304800" y="4343400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28600" y="1752600"/>
            <a:ext cx="8534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Schadenslage</a:t>
            </a: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Brand in der Scheune, keine Personen oder Tiere im Gebäude, Gefahr für Wohnhaus und neuen Traktor in der Scheune</a:t>
            </a:r>
          </a:p>
          <a:p>
            <a:pPr eaLnBrk="1" hangingPunct="1"/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Eigene Lage: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HLF2, HLF1, MTF, 15 </a:t>
            </a:r>
            <a:r>
              <a:rPr lang="de-AT" altLang="de-DE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Mitgl</a:t>
            </a: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., FF B-Dorf und C-Dorf sind bereits ausgerückt, Polizei und Rettung vor Ort</a:t>
            </a:r>
          </a:p>
          <a:p>
            <a:pPr eaLnBrk="1" hangingPunct="1"/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Allgemeine Lage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Leichter Ostwind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304800" y="2133600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304800" y="3276600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381000" y="2514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381000" y="2895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381000" y="3581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81000" y="4724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81000" y="609282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28600" y="5635625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Brandausbreitung auf die noch nicht betroffenen Gebäudeteile verhindern und die Brandbekämpfung durchführen.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Sicherung der Löschwasserversorgung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75F4B9-7C87-481C-BDAD-A75E661D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11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build="p" autoUpdateAnimBg="0"/>
      <p:bldP spid="1332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" y="115888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de-DE" altLang="de-DE" b="1">
                <a:latin typeface="Arial" panose="020B0604020202020204" pitchFamily="34" charset="0"/>
                <a:cs typeface="Times New Roman" panose="02020603050405020304" pitchFamily="18" charset="0"/>
              </a:rPr>
              <a:t>DURCHFÜHRUNG</a:t>
            </a: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AT" altLang="de-DE">
              <a:cs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725488"/>
            <a:ext cx="8534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HLF2 verhindert das Übergreifen des Brandes auf das Wohnhaus. Wasserversorgung durch HLF1, Mithilfe bei Herstellung der </a:t>
            </a:r>
            <a:r>
              <a:rPr lang="de-AT" altLang="de-DE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Zubringleitung</a:t>
            </a:r>
            <a:b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HLF1 stellt die Wasserversorgung für HLF2 aus dem Mühlbach her.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MTF errichtet Einsatzleitung auf der Zufahrt, führt Traktorbergung durch und stellt Einvernehmen mit Rettung und Polizei her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81000" y="11064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81000" y="17922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81000" y="14112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81000" y="25542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81000" y="36210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81000" y="40020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81000" y="58308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81000" y="4724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81000" y="50688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381000" y="54498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395288" y="29241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381000" y="32400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FD2AC55-5765-40F0-A0D7-EFD659CC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12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C1125E8-2732-4B29-9293-2F270EC06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96752"/>
            <a:ext cx="8915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VERSORGUNG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VERBINDUNG 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DE" altLang="de-DE" dirty="0"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8159E6B-E695-4ECE-B0E3-3415CAF7B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06352"/>
            <a:ext cx="853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Atemschutzsammelplatz auf der Zufahrt wird v. FF B-Dorf errichtet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Sonstiges im Bedarfsfall bei der Einsatzleitung MTF A-Stadt auf der Zufahrt anfordern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E5A1E802-E9B0-4B15-9A80-52C39061B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63" y="3874408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Einsatzleitung ist das MTF A-Stadt auf der Zufahrt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Funkverbindung Sprechgruppe ZT-Haupt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!</a:t>
            </a: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Durchführen !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197D27F5-BF55-4058-BCE7-2C799F945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40099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BC8D4A0C-774A-44A3-8E98-CE804F21B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733256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B60659AF-2D04-41AF-8225-58ADB4A69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25799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7D28C88D-73C2-46E2-B4C4-FBDFD3135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653136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900420C8-3C78-4EB8-A7FF-BF72DB1B1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1873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F565487-05B4-47A4-BDED-6589C6B1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13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691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7) Folgebeurteilung</a:t>
            </a:r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Der Besitzer meldet, dass sich im Gebäude (im derzeit noch ungefährdeten Bereich) eine Acetylengasflasche befindet und hinter der Scheune einige Wohnwagen stehen.</a:t>
            </a:r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Sie führen neuerlich eine Lagefeststellung durch und fassen folgenden Entschluss. Kreuzen Sie jene zwei Maßnahmen an, die Sie sofort zu veranlassen haben.</a:t>
            </a:r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C7ACD7-2659-4155-817E-DCAD1310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14</a:t>
            </a:fld>
            <a:endParaRPr lang="de-AT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44450"/>
            <a:ext cx="89154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sofortiger Rückzug aller Einsatzkräfte</a:t>
            </a:r>
          </a:p>
          <a:p>
            <a:pPr eaLnBrk="1" hangingPunct="1"/>
            <a:r>
              <a:rPr lang="de-AT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Schützen einstellen und Brandbekämpfung 	durchführen</a:t>
            </a:r>
          </a:p>
          <a:p>
            <a:pPr eaLnBrk="1" hangingPunct="1"/>
            <a:r>
              <a:rPr lang="de-AT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Acetylengasflasche durch AS-Trupp sofort 	bergen lassen.</a:t>
            </a:r>
          </a:p>
          <a:p>
            <a:pPr eaLnBrk="1" hangingPunct="1"/>
            <a:r>
              <a:rPr lang="de-AT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Versorgung der mittlerweile eingetroffenen 	Kräfte sicherstellen.</a:t>
            </a:r>
          </a:p>
          <a:p>
            <a:pPr eaLnBrk="1" hangingPunct="1"/>
            <a:r>
              <a:rPr lang="de-AT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Alarmierung eines weiteren Löschzuges durch 	die Einsatzleitstelle</a:t>
            </a:r>
          </a:p>
          <a:p>
            <a:pPr eaLnBrk="1" hangingPunct="1"/>
            <a:r>
              <a:rPr lang="de-AT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Wohnwagen händisch wegschieben</a:t>
            </a:r>
          </a:p>
          <a:p>
            <a:pPr eaLnBrk="1" hangingPunct="1"/>
            <a:r>
              <a:rPr lang="de-AT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Strom abschalten</a:t>
            </a:r>
          </a:p>
          <a:p>
            <a:pPr eaLnBrk="1" hangingPunct="1"/>
            <a:r>
              <a:rPr lang="de-AT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Abschnittsfeuerwehrkommandanten 	verständigen</a:t>
            </a:r>
          </a:p>
          <a:p>
            <a:pPr eaLnBrk="1" hangingPunct="1"/>
            <a:r>
              <a:rPr lang="de-AT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Raum mit Mittelschaum fluten lassen</a:t>
            </a:r>
          </a:p>
          <a:p>
            <a:pPr eaLnBrk="1" hangingPunct="1"/>
            <a:r>
              <a:rPr lang="de-AT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Presse verständigen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4213" y="1158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44196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85800" y="52705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85800" y="14112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5800" y="22606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85800" y="3124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685800" y="39893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11188" y="135413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685800" y="48529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685800" y="57165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21" name="Rectangle 16"/>
          <p:cNvSpPr>
            <a:spLocks noChangeArrowheads="1"/>
          </p:cNvSpPr>
          <p:nvPr/>
        </p:nvSpPr>
        <p:spPr bwMode="auto">
          <a:xfrm>
            <a:off x="685800" y="60928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09600" y="393382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CBADB2-6014-47E5-8BAF-27454B78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15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utoUpdateAnimBg="0"/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8) </a:t>
            </a:r>
            <a:r>
              <a:rPr lang="de-AT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Welche Maßnahmen sind nach dem Einrücken in das Feuerwehrhaus bei Einsatzende zu veranlassen? Führen Sie mindestens zwei Antworten an.</a:t>
            </a: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534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Einrückmeldung absetzen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Einsatzbereitschaft herstellen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Hygienemaßnahmen</a:t>
            </a:r>
          </a:p>
          <a:p>
            <a:pPr eaLnBrk="1" hangingPunct="1"/>
            <a:endParaRPr lang="de-DE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Einsatznachbespechung</a:t>
            </a:r>
            <a:endParaRPr lang="de-AT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762000" y="2362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762000" y="3124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62000" y="3810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755650" y="458152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1563795-356F-4BCB-91D7-80C762A2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16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284288"/>
            <a:ext cx="9144000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5354" bIns="0">
            <a:spAutoFit/>
          </a:bodyPr>
          <a:lstStyle>
            <a:lvl1pPr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		Aufgabe B Technischer Einsatz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b="1" dirty="0">
              <a:cs typeface="Times New Roman" panose="02020603050405020304" pitchFamily="18" charset="0"/>
            </a:endParaRPr>
          </a:p>
          <a:p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Sie sind Mitglied der Freiwilligen Feuerwehr „A-Dorf“ und als Zugskommandant eingeteilt.</a:t>
            </a:r>
          </a:p>
          <a:p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Ihre Feuerwehr ist mit folgenden,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den Richtlinien des NÖ LFV bzw. ÖBFV entsprechenden</a:t>
            </a: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Fahrzeugen ausgerüstet:</a:t>
            </a:r>
          </a:p>
          <a:p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	1 HLF2	1 MTF</a:t>
            </a:r>
          </a:p>
          <a:p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Weiters sind in unmittelbarer Nähe (im Minutenbereich verfügbar) weitere, den Richtlinien entsprechend ausgerüstete Einsatzfahrzeuge stationiert. </a:t>
            </a:r>
          </a:p>
          <a:p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FF B – Dorf: 	1 VRF 	1 KDOF</a:t>
            </a:r>
          </a:p>
          <a:p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FF C – Dorf: 	1 HLF3 	1 MTF</a:t>
            </a:r>
          </a:p>
          <a:p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2BFF53-B117-4163-B96C-DA535EEE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17</a:t>
            </a:fld>
            <a:endParaRPr lang="de-AT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4190FB-2048-43A0-8A82-C54C2C0B90CB}"/>
              </a:ext>
            </a:extLst>
          </p:cNvPr>
          <p:cNvSpPr txBox="1"/>
          <p:nvPr/>
        </p:nvSpPr>
        <p:spPr>
          <a:xfrm>
            <a:off x="7668344" y="26064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Bsp</a:t>
            </a:r>
            <a:r>
              <a:rPr lang="de-AT" dirty="0"/>
              <a:t> 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>
                <a:latin typeface="Arial" panose="020B0604020202020204" pitchFamily="34" charset="0"/>
                <a:cs typeface="Times New Roman" panose="02020603050405020304" pitchFamily="18" charset="0"/>
              </a:rPr>
              <a:t>An einem sonnigen Augusttag wird Ihre Feuerwehr durch die Bezirksalarmzentrale um 17.20 Uhr mit Alarmstufe T2 (FF A-Dorf und FF B-Dorf) zu einem Unfall mit Menschenrettung auf der Franz Hahn-Straße alarmiert.</a:t>
            </a:r>
          </a:p>
          <a:p>
            <a:pPr eaLnBrk="1" hangingPunct="1"/>
            <a:endParaRPr lang="de-AT" altLang="de-D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>
                <a:latin typeface="Arial" panose="020B0604020202020204" pitchFamily="34" charset="0"/>
                <a:cs typeface="Times New Roman" panose="02020603050405020304" pitchFamily="18" charset="0"/>
              </a:rPr>
              <a:t>Insgesamt treffen 15 Männer und Frauen aufgrund der Alarmierung ein.</a:t>
            </a:r>
          </a:p>
          <a:p>
            <a:pPr eaLnBrk="1" hangingPunct="1"/>
            <a:endParaRPr lang="de-AT" altLang="de-D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>
                <a:latin typeface="Arial" panose="020B0604020202020204" pitchFamily="34" charset="0"/>
                <a:cs typeface="Times New Roman" panose="02020603050405020304" pitchFamily="18" charset="0"/>
              </a:rPr>
              <a:t>Um 17.27 Uhr rückt die Feuerwehr mit allen Fahrzeugen zu diesem Einsatz aus.</a:t>
            </a:r>
          </a:p>
          <a:p>
            <a:pPr eaLnBrk="1" hangingPunct="1"/>
            <a:endParaRPr lang="de-AT" altLang="de-D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>
                <a:latin typeface="Arial" panose="020B0604020202020204" pitchFamily="34" charset="0"/>
                <a:cs typeface="Times New Roman" panose="02020603050405020304" pitchFamily="18" charset="0"/>
              </a:rPr>
              <a:t>Da der Kommandant nicht anwesend ist, sind Sie laut Einsatzleiterliste bei diesem Einsatz Einsatzleiter.</a:t>
            </a:r>
          </a:p>
          <a:p>
            <a:pPr eaLnBrk="1" hangingPunct="1"/>
            <a:endParaRPr lang="de-DE" altLang="de-DE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66E473C-9826-4F6F-B348-7A1D0F9C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18</a:t>
            </a:fld>
            <a:endParaRPr lang="de-AT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846138"/>
            <a:ext cx="91440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Kreuzen Sie drei Maßnahmen bzw. Anordnungen an, die Sie vor oder auf der Fahrt zum ca. 2 km entfernten Einsatzort treffen können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 	</a:t>
            </a:r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Lagemeldung (Einsatzsofortmeldung) absetzen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Lageerkundungen durchführen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Auf ordnungsgemäße Einsatzbekleidung achten 	und 	Mannschaft auf den Einsatz vorbereiten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Angriffsbefehl geben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Ausrückmeldung an die zuständige Alarmzentrale 	absetzen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Mannschaft auf die Einsatzfahrzeuge einteilen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Befehlsstelle einrichten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202565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28352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37703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42243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57200" y="49752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68313" y="54276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95288" y="413067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468313" y="24034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95288" y="27622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95288" y="492283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A352FF-2DA3-4CEA-9381-884C6EF2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19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utoUpdateAnimBg="0"/>
      <p:bldP spid="21516" grpId="0" autoUpdateAnimBg="0"/>
      <p:bldP spid="215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268413"/>
            <a:ext cx="9144000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5354" bIns="0">
            <a:spAutoFit/>
          </a:bodyPr>
          <a:lstStyle>
            <a:lvl1pPr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		Aufgabe A Brandeinsatz</a:t>
            </a: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</a:rPr>
              <a:t>Sie sind Mitglied der Freiwilligen Feuerwehr „A-Stadt“ und als Zugskommandant eingeteilt.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</a:rPr>
              <a:t>Die Feuerwehr ist mit folgenden,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den Richtlinien des NÖ LFV bzw. ÖBFV entsprechenden</a:t>
            </a:r>
            <a:r>
              <a:rPr lang="de-AT" altLang="de-DE" dirty="0">
                <a:latin typeface="Arial" panose="020B0604020202020204" pitchFamily="34" charset="0"/>
              </a:rPr>
              <a:t> Fahrzeugen ausgerüstet:	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</a:rPr>
              <a:t>	1 HLF2  	1 HLF1 	1 MTF</a:t>
            </a:r>
          </a:p>
          <a:p>
            <a:pPr eaLnBrk="1" hangingPunct="1"/>
            <a:endParaRPr lang="de-AT" altLang="de-DE" dirty="0">
              <a:latin typeface="Arial" panose="020B0604020202020204" pitchFamily="34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</a:rPr>
              <a:t>Weiters sind in unmittelbarer Nähe weitere, den Richtlinien entsprechend ausgerüstete Einsatzfahrzeuge stationiert, die bei Alarmstufe B3 ebenfalls alarmiert werden: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</a:rPr>
              <a:t>FF B – Dorf: 	1 HLF2	1 MTF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</a:rPr>
              <a:t>FF C – Dorf: 	1 HLF1	1 KDOF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E0FD21-9584-4EBB-A016-B6EED695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2</a:t>
            </a:fld>
            <a:endParaRPr lang="de-AT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F6E77B-7749-4DC1-8E89-A227BD83452A}"/>
              </a:ext>
            </a:extLst>
          </p:cNvPr>
          <p:cNvSpPr txBox="1"/>
          <p:nvPr/>
        </p:nvSpPr>
        <p:spPr>
          <a:xfrm>
            <a:off x="7668344" y="26064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Bsp</a:t>
            </a:r>
            <a:r>
              <a:rPr lang="de-AT" dirty="0"/>
              <a:t> 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912813"/>
            <a:ext cx="91440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Was ist Ihre erste Tätigkeit nach dem Eintreffen am Einsatzort als Einsatzleiter?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Strom abschalten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Lagebeurteilung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Lagefeststellung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Evakuierung der Bewohner der Nachbarobjekte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Aufnahme von Personalien des Unfallbeteiligten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Behörde verständigen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Errichtung der Einsatzleitstelle</a:t>
            </a:r>
          </a:p>
          <a:p>
            <a:pPr eaLnBrk="1" hangingPunct="1"/>
            <a:endParaRPr lang="de-AT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20812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24622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292735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68313" y="335915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68313" y="38084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8313" y="41687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457200" y="46005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5288" y="284638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A4C313-1CBD-47F2-8821-4660F94D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20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433513" y="1162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00125" y="74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614488" y="121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1566863" y="1176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057" name="Picture 9" descr="2007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48983F-A0E0-4C08-B605-A9AD1877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21</a:t>
            </a:fld>
            <a:endParaRPr lang="de-AT" alt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1120775"/>
            <a:ext cx="89154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7350" indent="-387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2800" b="1" u="sng">
                <a:latin typeface="Arial" panose="020B0604020202020204" pitchFamily="34" charset="0"/>
                <a:cs typeface="Times New Roman" panose="02020603050405020304" pitchFamily="18" charset="0"/>
              </a:rPr>
              <a:t>Sie haben folgende Lage festgestellt:</a:t>
            </a:r>
            <a:endParaRPr lang="de-DE" altLang="de-DE" sz="2800" b="1" u="sng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sz="2800" u="sng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•	LKW ist gegen die Hausmauer eines Einfamilienhauses gefahren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•	LKW-Lenker ist im Fahrzeug eingeklemmt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•	Die Hausmauer ist stark beschädigt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•	Kabeltrommeln befinden sich auf der Ladefläche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•	keine Personen mehr im betroffenen Raum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•	Motor ist abgestellt, Betriebsflüssigkeiten treten aus</a:t>
            </a:r>
          </a:p>
          <a:p>
            <a:pPr eaLnBrk="1" hangingPunct="1"/>
            <a:endParaRPr lang="de-DE" altLang="de-DE" sz="2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Polizei ist bereits vor Ort, Rettung trifft in Kürze ein.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FF B-Dorf ist laut Mitteilung der BAZ ausgerückt.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CDDB5C-2B7E-4C40-B794-DBDB7AB3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22</a:t>
            </a:fld>
            <a:endParaRPr lang="de-AT" alt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1201738"/>
            <a:ext cx="8915400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de-AT" altLang="de-DE" b="1">
                <a:latin typeface="Arial" panose="020B0604020202020204" pitchFamily="34" charset="0"/>
                <a:cs typeface="Arial" panose="020B0604020202020204" pitchFamily="34" charset="0"/>
              </a:rPr>
              <a:t>Worin liegt die größte Gefahr?</a:t>
            </a:r>
            <a:endParaRPr lang="de-DE" altLang="de-DE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de-DE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Gesamtes Haus könnte einstürzen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	Explosionsgefahr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	Gefahr für den LKW-Lenker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	Behinderung durch Schaulustige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	Gefahr für die Ladung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	Gefahr für den nachfolgenden Verkehr</a:t>
            </a:r>
          </a:p>
          <a:p>
            <a:pPr eaLnBrk="1" hangingPunct="1"/>
            <a:endParaRPr lang="de-AT" altLang="de-DE" sz="2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20097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24241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85800" y="29448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85800" y="33448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85800" y="37369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11188" y="287337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684213" y="41322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54A1F7D-1E4B-449C-A10B-A3CBCB75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23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228600"/>
            <a:ext cx="891540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Sie entschließen sich, folgende Maßnahmen zu setzen: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Evakuierung im Umkreis von 100 m aufgrund der 	akuten Einsturzgefahr veranlassen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Bausachverständigen verständigen lassen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vorschriftsmäßiges Absichern der Einsatzstelle 	und Brandschutz aufbauen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Hausmauer stützen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FF A-Dorf (wozu?)</a:t>
            </a:r>
          </a:p>
          <a:p>
            <a:pPr eaLnBrk="1" hangingPunct="1"/>
            <a:endParaRPr lang="de-AT" altLang="de-DE" sz="2800" dirty="0"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Ladung räumen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Einsatzleitstelle bei Haus Nr. 15 errichten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FF B-Dorf (wozu?)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Fahrzeugbergung durchführen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Beleuchtung der Einsatzstelle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5800" y="10953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5800" y="23637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85800" y="32480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85800" y="492179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85800" y="5289847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33413" y="22987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5611" name="Rectangle 21"/>
          <p:cNvSpPr>
            <a:spLocks noChangeArrowheads="1"/>
          </p:cNvSpPr>
          <p:nvPr/>
        </p:nvSpPr>
        <p:spPr bwMode="auto">
          <a:xfrm>
            <a:off x="685800" y="36290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2" name="Rectangle 23"/>
          <p:cNvSpPr>
            <a:spLocks noChangeArrowheads="1"/>
          </p:cNvSpPr>
          <p:nvPr/>
        </p:nvSpPr>
        <p:spPr bwMode="auto">
          <a:xfrm>
            <a:off x="685800" y="622163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3" name="Rectangle 28"/>
          <p:cNvSpPr>
            <a:spLocks noChangeArrowheads="1"/>
          </p:cNvSpPr>
          <p:nvPr/>
        </p:nvSpPr>
        <p:spPr bwMode="auto">
          <a:xfrm>
            <a:off x="685800" y="578849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4" name="Rectangle 30"/>
          <p:cNvSpPr>
            <a:spLocks noChangeArrowheads="1"/>
          </p:cNvSpPr>
          <p:nvPr/>
        </p:nvSpPr>
        <p:spPr bwMode="auto">
          <a:xfrm>
            <a:off x="685800" y="19097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09600" y="183356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09600" y="354806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611188" y="484400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611188" y="5191422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5625" name="Rectangle 23"/>
          <p:cNvSpPr>
            <a:spLocks noChangeArrowheads="1"/>
          </p:cNvSpPr>
          <p:nvPr/>
        </p:nvSpPr>
        <p:spPr bwMode="auto">
          <a:xfrm>
            <a:off x="684213" y="4470697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Text Box 36"/>
          <p:cNvSpPr txBox="1">
            <a:spLocks noChangeArrowheads="1"/>
          </p:cNvSpPr>
          <p:nvPr/>
        </p:nvSpPr>
        <p:spPr bwMode="auto">
          <a:xfrm>
            <a:off x="611188" y="570810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AEEED8B-421A-4D2A-8F75-F7B6FFD5B8F5}"/>
              </a:ext>
            </a:extLst>
          </p:cNvPr>
          <p:cNvSpPr txBox="1"/>
          <p:nvPr/>
        </p:nvSpPr>
        <p:spPr>
          <a:xfrm>
            <a:off x="1298576" y="3861048"/>
            <a:ext cx="773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alt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Rettung und Betreuung des eingeklemmten Lenkers, Flüssigkeiten binden,  Freimachen d. Verkehrswege</a:t>
            </a:r>
            <a:endParaRPr lang="de-AT" sz="2000" b="1" dirty="0">
              <a:solidFill>
                <a:srgbClr val="FF0000"/>
              </a:solidFill>
            </a:endParaRP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55039651-86EF-467A-A982-F22FF5B23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8576" y="42210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75BD989-3801-4E1B-B367-C14828FFDC58}"/>
              </a:ext>
            </a:extLst>
          </p:cNvPr>
          <p:cNvSpPr txBox="1"/>
          <p:nvPr/>
        </p:nvSpPr>
        <p:spPr>
          <a:xfrm>
            <a:off x="5463208" y="5301208"/>
            <a:ext cx="368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alt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2. RG in Reserve</a:t>
            </a:r>
            <a:endParaRPr lang="de-AT" sz="2000" b="1" dirty="0">
              <a:solidFill>
                <a:srgbClr val="FF0000"/>
              </a:solidFill>
            </a:endParaRP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44C2F481-94A1-47B2-9443-3EBBB2D3D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104" y="5661248"/>
            <a:ext cx="3562872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FD26FD1-5E16-4BE8-A171-5D974123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24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utoUpdateAnimBg="0"/>
      <p:bldP spid="26646" grpId="0" autoUpdateAnimBg="0"/>
      <p:bldP spid="26636" grpId="0" autoUpdateAnimBg="0"/>
      <p:bldP spid="26659" grpId="0" autoUpdateAnimBg="0"/>
      <p:bldP spid="26660" grpId="0" autoUpdateAnimBg="0"/>
      <p:bldP spid="2" grpId="0" autoUpdateAnimBg="0"/>
      <p:bldP spid="6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ChangeArrowheads="1"/>
          </p:cNvSpPr>
          <p:nvPr/>
        </p:nvSpPr>
        <p:spPr bwMode="auto">
          <a:xfrm>
            <a:off x="685800" y="23987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7" name="Rectangle 11"/>
          <p:cNvSpPr>
            <a:spLocks noChangeArrowheads="1"/>
          </p:cNvSpPr>
          <p:nvPr/>
        </p:nvSpPr>
        <p:spPr bwMode="auto">
          <a:xfrm>
            <a:off x="685800" y="27765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685800" y="32083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685800" y="45593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228600" y="1192213"/>
            <a:ext cx="8915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Sie geben Ihren Entschlusses als Einsatzleiter an die Einheiten weiter, als 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einen mündlichen Bescheid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Einsatzanweisung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Einsatzsofortmeldung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Lageinformation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Befehl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Weisung</a:t>
            </a:r>
          </a:p>
        </p:txBody>
      </p: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685800" y="23987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4" name="Rectangle 18"/>
          <p:cNvSpPr>
            <a:spLocks noChangeArrowheads="1"/>
          </p:cNvSpPr>
          <p:nvPr/>
        </p:nvSpPr>
        <p:spPr bwMode="auto">
          <a:xfrm>
            <a:off x="685800" y="27765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684213" y="36401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6" name="Rectangle 20"/>
          <p:cNvSpPr>
            <a:spLocks noChangeArrowheads="1"/>
          </p:cNvSpPr>
          <p:nvPr/>
        </p:nvSpPr>
        <p:spPr bwMode="auto">
          <a:xfrm>
            <a:off x="685800" y="32083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7" name="Rectangle 21"/>
          <p:cNvSpPr>
            <a:spLocks noChangeArrowheads="1"/>
          </p:cNvSpPr>
          <p:nvPr/>
        </p:nvSpPr>
        <p:spPr bwMode="auto">
          <a:xfrm>
            <a:off x="685800" y="45593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0" name="Rectangle 25"/>
          <p:cNvSpPr>
            <a:spLocks noChangeArrowheads="1"/>
          </p:cNvSpPr>
          <p:nvPr/>
        </p:nvSpPr>
        <p:spPr bwMode="auto">
          <a:xfrm>
            <a:off x="738188" y="410845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61988" y="404653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2F28C6-A436-4557-8594-C437B55D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25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" y="304800"/>
            <a:ext cx="8915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 der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FF A-Dorf</a:t>
            </a:r>
            <a:endParaRPr lang="de-DE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b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1. LAGE: </a:t>
            </a: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b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2. ENTSCHLUSS:</a:t>
            </a:r>
            <a:b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" y="1412875"/>
            <a:ext cx="8534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Schadenslage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LKW gegen Hausmauer gefahren, LKW-Lenker eingeklemmt, Austritt v. Fahrzeugflüssigkeiten, keine Pers. im Gebäude</a:t>
            </a: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Eigene Lage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HLF2, MTF, 14 Mitglieder, Polizei </a:t>
            </a:r>
            <a:r>
              <a:rPr lang="de-DE" altLang="de-DE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anw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., Rettung trifft in Kürze ein, FF B-Dorf ist ausgerückt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Allgemeine Lage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Vorsicht auf die beschädigte Hausmauer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Absichern der Einsatzstelle, Brandschutz, Rettung des Verletzten, Binden der Flüssigkeiten, LKW-Bergung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erst nach Abklärung der Einsturzgefahr, Straße freimachen</a:t>
            </a:r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04800" y="4005263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04800" y="1793875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04800" y="2860675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81000" y="20986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381000" y="24796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81000" y="32416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81000" y="5867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81000" y="4310063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381000" y="6172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426E92-D245-45C8-A012-11A0D6AA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26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autoUpdateAnimBg="0"/>
      <p:bldP spid="2867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" y="549275"/>
            <a:ext cx="891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de-DE" altLang="de-DE" b="1">
                <a:latin typeface="Arial" panose="020B0604020202020204" pitchFamily="34" charset="0"/>
                <a:cs typeface="Times New Roman" panose="02020603050405020304" pitchFamily="18" charset="0"/>
              </a:rPr>
              <a:t>DURCHFÜHRUNG</a:t>
            </a: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de-DE" altLang="de-DE">
              <a:cs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HLF2: baut Brandschutz auf, rettet und betreut den Verletzten und bindet die austretenden Flüssigkeiten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Fahrzeugbergung und Freimachen der Straße erst nach Abklärung durch Sachverständigen</a:t>
            </a:r>
            <a:b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MTF: sichert die Einsatzstelle ab, errichtet Einsatzleitung bei Haus Nr. 15, fordert Bausachverständigen an und stellt Einvernehmen mit Polizei und Rettung her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81000" y="1524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381000" y="1828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81000" y="2209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81000" y="3352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81000" y="5867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81000" y="4038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81000" y="4419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81000" y="2590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81000" y="5181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81000" y="5562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EEA350-E215-4EDF-A435-D9B12B15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27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D69BD328-2E02-4791-9C08-C0DDC28FE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96752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VERSORGUNG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VERBINDUNG 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DE" altLang="de-DE" dirty="0"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A7BD25D-E683-4D3E-8ED5-8A29F8E8D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06352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 Bedarfsfall bei der Einsatzleitung im MTF A-Dorf bei Haus Nr. 15 anfordern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7064505-ADE6-4A6D-AB34-01D18ECA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74827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Einsatzleitung ist das MTF A-Dorf bei Haus Nr. 15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Funkverbindung Sprechgruppe FW-ZT-Haupt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!</a:t>
            </a: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Durchführen !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AF55B019-8031-46AC-8EF0-3554905A3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0829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E810AED6-1716-44B9-B540-6EA8DF824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41521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73B6E4BC-6DC1-42AE-BD77-D26CF05E4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9399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EF44D839-0594-4527-9592-5ABECC560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3509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3B084048-5421-472F-92DC-6A9B0C8EE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1873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3CAB65-47F2-49A0-BA60-5FFD9A4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28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305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981075"/>
            <a:ext cx="89154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2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Der Bausachverständige stellt fest, dass es bei einem Entfernen des LKW zu akuter Einsturzgefahr des Hauses kommt.</a:t>
            </a:r>
          </a:p>
          <a:p>
            <a:pPr eaLnBrk="1" hangingPunct="1"/>
            <a:endParaRPr lang="de-AT" altLang="de-DE" sz="28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7)	Sie führen eine neuerliche Lagefeststellung durch und fassen folgenden Entschluss:</a:t>
            </a:r>
          </a:p>
          <a:p>
            <a:pPr eaLnBrk="1" hangingPunct="1"/>
            <a:endParaRPr lang="de-AT" altLang="de-DE" sz="28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sz="28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Kreuzen Sie aus den folgenden Möglichkeiten jene 2 Maßnahmen an, die Sie vorrangig anordnen müssen.</a:t>
            </a:r>
          </a:p>
          <a:p>
            <a:pPr eaLnBrk="1" hangingPunct="1"/>
            <a:endParaRPr lang="de-AT" altLang="de-DE" sz="28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9831302-E4A8-4CC2-AD4A-89B0BE68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29</a:t>
            </a:fld>
            <a:endParaRPr lang="de-AT" alt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533400"/>
            <a:ext cx="8458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9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>
                <a:latin typeface="Arial" panose="020B0604020202020204" pitchFamily="34" charset="0"/>
              </a:rPr>
              <a:t>Am Bewerbstag löst um 09.10 Uhr die Bezirksalarmzentrale Alarmstufe B3 aus. Ihre Feuerwehr wird zu einem Scheunenbrand in die Landgutgasse Nr. 25 gerufen.</a:t>
            </a:r>
          </a:p>
          <a:p>
            <a:pPr eaLnBrk="1" hangingPunct="1"/>
            <a:endParaRPr lang="de-AT" altLang="de-DE">
              <a:latin typeface="Arial" panose="020B0604020202020204" pitchFamily="34" charset="0"/>
            </a:endParaRPr>
          </a:p>
          <a:p>
            <a:pPr eaLnBrk="1" hangingPunct="1"/>
            <a:r>
              <a:rPr lang="de-AT" altLang="de-DE">
                <a:latin typeface="Arial" panose="020B0604020202020204" pitchFamily="34" charset="0"/>
              </a:rPr>
              <a:t>Insgesamt treffen 15 Mitglieder aufgrund der Alarmierung ein.</a:t>
            </a:r>
          </a:p>
          <a:p>
            <a:pPr eaLnBrk="1" hangingPunct="1"/>
            <a:endParaRPr lang="de-AT" altLang="de-DE">
              <a:latin typeface="Arial" panose="020B0604020202020204" pitchFamily="34" charset="0"/>
            </a:endParaRPr>
          </a:p>
          <a:p>
            <a:pPr eaLnBrk="1" hangingPunct="1"/>
            <a:r>
              <a:rPr lang="de-AT" altLang="de-DE">
                <a:latin typeface="Arial" panose="020B0604020202020204" pitchFamily="34" charset="0"/>
              </a:rPr>
              <a:t>In Vertretung Ihres Feuerwehrkommandanten sind Sie laut Einsatzleiterliste bei diesem Einsatz Einsatzleiter. Um 09.15 Uhr rückt die Feuerwehr mit allen Fahrzeugen zum Einsatz aus.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CE64E20-E842-46FB-9D7C-90E90A83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3</a:t>
            </a:fld>
            <a:endParaRPr lang="de-AT" altLang="de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93675"/>
            <a:ext cx="89154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AT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Alarmierung des 	Abschnittsfeuerwehrkommandanten</a:t>
            </a:r>
          </a:p>
          <a:p>
            <a:pPr eaLnBrk="1" hangingPunct="1"/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sofort großräumig absperren </a:t>
            </a:r>
          </a:p>
          <a:p>
            <a:pPr eaLnBrk="1" hangingPunct="1"/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Reinigen der Straße</a:t>
            </a:r>
          </a:p>
          <a:p>
            <a:pPr eaLnBrk="1" hangingPunct="1"/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LKW aus der Hausmauer herausziehen</a:t>
            </a:r>
          </a:p>
          <a:p>
            <a:pPr eaLnBrk="1" hangingPunct="1"/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Mauer pölzen und vor Einsturzgefahr 	sichern</a:t>
            </a:r>
          </a:p>
          <a:p>
            <a:pPr eaLnBrk="1" hangingPunct="1"/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Sicherstellen, das sich niemand mehr 	das Gebäude betritt.</a:t>
            </a:r>
          </a:p>
          <a:p>
            <a:pPr eaLnBrk="1" hangingPunct="1"/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Straßenmeisterei verständigen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33400" y="26368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33400" y="17224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33400" y="6937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533400" y="21812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533400" y="31035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533400" y="41322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68313" y="304323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68313" y="40767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1757" name="Rectangle 17"/>
          <p:cNvSpPr>
            <a:spLocks noChangeArrowheads="1"/>
          </p:cNvSpPr>
          <p:nvPr/>
        </p:nvSpPr>
        <p:spPr bwMode="auto">
          <a:xfrm>
            <a:off x="533400" y="508518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1D591C-3882-4908-AA11-7340CFF5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30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utoUpdateAnimBg="0"/>
      <p:bldP spid="3278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8) </a:t>
            </a:r>
            <a:r>
              <a:rPr lang="de-AT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Welche Maßnahmen sind nach dem Einrücken in das Feuerwehrhaus bei Einsatzende zu veranlassen? Führen Sie mindestens zwei Antworten an.</a:t>
            </a: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534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Einrückmeldung absetzen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Einsatzbereitschaft herstellen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Hygienemaßnahmen</a:t>
            </a:r>
          </a:p>
          <a:p>
            <a:pPr eaLnBrk="1" hangingPunct="1"/>
            <a:endParaRPr lang="de-DE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Einsatznachbesprechung</a:t>
            </a:r>
            <a:endParaRPr lang="de-AT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762000" y="2362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762000" y="3124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762000" y="3810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>
            <a:off x="684213" y="45085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ABE8CF9-46FF-4AFC-9D04-4628ACC2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31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AT" altLang="de-DE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Kreuzen Sie drei Maßnahmen bzw. Anordnungen an, die Sie vor oder auf der Fahrt zum ca. 3 km entfernten Einsatzort treffen können.</a:t>
            </a:r>
            <a:r>
              <a:rPr lang="de-DE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altLang="de-DE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AT" altLang="de-DE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Einteilung der Einsatzstelle in Einsatzabschnitte</a:t>
            </a:r>
          </a:p>
          <a:p>
            <a:pPr eaLnBrk="1" hangingPunct="1"/>
            <a:r>
              <a:rPr lang="de-AT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Einsatzsofortmeldung (Lagemeldung) absetzen</a:t>
            </a:r>
          </a:p>
          <a:p>
            <a:pPr eaLnBrk="1" hangingPunct="1"/>
            <a:r>
              <a:rPr lang="de-AT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Mannschaft einteilen und auf den Einsatz vorbereiten</a:t>
            </a:r>
          </a:p>
          <a:p>
            <a:pPr eaLnBrk="1" hangingPunct="1"/>
            <a:r>
              <a:rPr lang="de-AT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Festlegen des Bereitstellungsraumes für die  	Reservekräfte</a:t>
            </a:r>
          </a:p>
          <a:p>
            <a:pPr eaLnBrk="1" hangingPunct="1"/>
            <a:r>
              <a:rPr lang="de-AT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Absetzen der Ausrückmeldung an die 	Bezirksalarmzentrale</a:t>
            </a:r>
          </a:p>
          <a:p>
            <a:pPr eaLnBrk="1" hangingPunct="1"/>
            <a:r>
              <a:rPr lang="de-AT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Feststellen der Schadenslage und eigenen Lage</a:t>
            </a:r>
          </a:p>
          <a:p>
            <a:pPr eaLnBrk="1" hangingPunct="1"/>
            <a:r>
              <a:rPr lang="de-AT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auf ordnungsgemäße Einsatzbekleidung der Mitglieder 	achten</a:t>
            </a:r>
          </a:p>
          <a:p>
            <a:pPr eaLnBrk="1" hangingPunct="1"/>
            <a:r>
              <a:rPr lang="de-AT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Plan der Durchführung mitteilen</a:t>
            </a:r>
          </a:p>
          <a:p>
            <a:pPr eaLnBrk="1" hangingPunct="1"/>
            <a:r>
              <a:rPr lang="de-AT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Absetzen der Ausrückmeldung an die 	Landeswarnzentrale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14128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17938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1748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68313" y="26368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57200" y="34210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7200" y="42037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57200" y="46497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" y="209867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9413" y="335756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457200" y="54070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457200" y="57880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95288" y="458152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C5825A-2562-4E94-B6B7-F7FEF73C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4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utoUpdateAnimBg="0"/>
      <p:bldP spid="5132" grpId="0" autoUpdateAnimBg="0"/>
      <p:bldP spid="51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2) Was ist Ihre erste Tätigkeit als Einsatzleiter nach dem Eintreffen am Einsatzort?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Festlegung der eigenen Absicht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Aufträge für die Feuerwehren B-Dorf und C-Dorf festlegen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Einsatzauftrag erteilen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Umsetzung des Entschlusses und des Planes der 	Durchführung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Feststellen der Schadenslage, der eigenen und 	allgemeinen Lage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Abschnittsfeuerwehrkommandant verständigen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Erfassen des Auftrages und Beurteilung der Lage</a:t>
            </a:r>
          </a:p>
          <a:p>
            <a:pPr eaLnBrk="1" hangingPunct="1"/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1969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15573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3400" y="22764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30892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3400" y="37893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533400" y="41703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8313" y="2997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8AFF854-6CEC-4A6A-AB94-27BA13634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91683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C89D6D2-642C-4D15-B2E5-973ADC7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5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33513" y="1162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700213" y="1176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1481138" y="146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32" name="Picture 8" descr="2007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471613" y="908050"/>
            <a:ext cx="5715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AT" altLang="zh-CN" sz="1200">
                <a:ea typeface="SimSun" panose="02010600030101010101" pitchFamily="2" charset="-122"/>
              </a:rPr>
              <a:t>Wind</a:t>
            </a:r>
            <a:endParaRPr lang="de-AT" altLang="de-DE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476375" y="908050"/>
            <a:ext cx="5715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AT" altLang="zh-CN" sz="1200">
                <a:ea typeface="SimSun" panose="02010600030101010101" pitchFamily="2" charset="-122"/>
              </a:rPr>
              <a:t>Wind</a:t>
            </a:r>
            <a:endParaRPr lang="de-AT" altLang="de-DE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403350" y="1412875"/>
            <a:ext cx="7064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DCB4654-3916-4DC2-B75F-D2E0AC23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6</a:t>
            </a:fld>
            <a:endParaRPr lang="de-AT" alt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1713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17688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5675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28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972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44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Sie haben folgende Lage festgestellt: </a:t>
            </a:r>
          </a:p>
          <a:p>
            <a:pPr eaLnBrk="1" hangingPunct="1">
              <a:spcBef>
                <a:spcPts val="600"/>
              </a:spcBef>
            </a:pPr>
            <a:endParaRPr lang="de-AT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A-Stadt, Landgutgasse Nr. 25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 Brand in der Scheune, Flammen schlagen durch das Dach</a:t>
            </a:r>
          </a:p>
          <a:p>
            <a:pPr eaLnBrk="1" hangingPunct="1">
              <a:buFontTx/>
              <a:buChar char="•"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 Leichter Ostwind in Richtung Wohnhaus</a:t>
            </a:r>
          </a:p>
          <a:p>
            <a:pPr eaLnBrk="1" hangingPunct="1">
              <a:buFontTx/>
              <a:buChar char="•"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 Besitzer ist anwesend</a:t>
            </a:r>
          </a:p>
          <a:p>
            <a:pPr eaLnBrk="1" hangingPunct="1">
              <a:buFontTx/>
              <a:buChar char="•"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 keine Personen oder Tiere in den Gebäuden</a:t>
            </a:r>
          </a:p>
          <a:p>
            <a:pPr eaLnBrk="1" hangingPunct="1">
              <a:buFontTx/>
              <a:buChar char="•"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 ein neuer Traktor befindet sich in der Scheune</a:t>
            </a:r>
          </a:p>
          <a:p>
            <a:pPr eaLnBrk="1" hangingPunct="1">
              <a:buFontTx/>
              <a:buChar char="•"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 Polizei und Rettung vor Ort</a:t>
            </a:r>
          </a:p>
          <a:p>
            <a:pPr eaLnBrk="1" hangingPunct="1">
              <a:buFontTx/>
              <a:buChar char="•"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 sonst keine Angaben</a:t>
            </a:r>
          </a:p>
          <a:p>
            <a:pPr eaLnBrk="1" hangingPunct="1"/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Wasserentnahmestellen:</a:t>
            </a:r>
          </a:p>
          <a:p>
            <a:pPr eaLnBrk="1" hangingPunct="1">
              <a:buFontTx/>
              <a:buChar char="•"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 Mühlbach, 400 m entfernt</a:t>
            </a:r>
          </a:p>
          <a:p>
            <a:pPr eaLnBrk="1" hangingPunct="1">
              <a:spcBef>
                <a:spcPts val="600"/>
              </a:spcBef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BAZ meldet: FF B-Dorf und C-Dorf sind ausgerückt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A6D293-0691-4F4A-9848-A2E08758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7</a:t>
            </a:fld>
            <a:endParaRPr lang="de-AT" alt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188913"/>
            <a:ext cx="89154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</a:rPr>
              <a:t>3) Stellen Sie fest, worin die </a:t>
            </a:r>
            <a:r>
              <a:rPr lang="de-DE" altLang="de-DE" b="1" i="1" u="sng">
                <a:latin typeface="Arial" panose="020B0604020202020204" pitchFamily="34" charset="0"/>
                <a:cs typeface="Arial" panose="020B0604020202020204" pitchFamily="34" charset="0"/>
              </a:rPr>
              <a:t>größte</a:t>
            </a: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</a:rPr>
              <a:t> Gefahr nach Ihrer Erkundung liegt? </a:t>
            </a:r>
            <a:endParaRPr lang="de-DE" altLang="de-D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	Gefahr für die Tiere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	Umweltgefährdung durch Rauch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	Schaden durch Löschwasser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	Ausbreitung auf Wohngebäude (rechts)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	Einsturzgefahr der Scheune</a:t>
            </a:r>
          </a:p>
          <a:p>
            <a:pPr eaLnBrk="1" hangingPunct="1"/>
            <a:r>
              <a:rPr lang="de-AT" altLang="de-DE" sz="2800">
                <a:latin typeface="Arial" panose="020B0604020202020204" pitchFamily="34" charset="0"/>
                <a:cs typeface="Times New Roman" panose="02020603050405020304" pitchFamily="18" charset="0"/>
              </a:rPr>
              <a:t>	Entzündung der Felder</a:t>
            </a:r>
          </a:p>
          <a:p>
            <a:pPr eaLnBrk="1" hangingPunct="1"/>
            <a:endParaRPr lang="de-DE" altLang="de-DE" sz="2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3414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5650" y="17732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66763" y="22050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26209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71525" y="30591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55650" y="34845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4213" y="2565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B6AB0B8-3B6C-4336-A81D-A9FB6092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8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6200" y="601663"/>
            <a:ext cx="8915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4) Sie entschließen sich folgende Maßnahmen zu setzen: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Einsatz der FF A-Stadt (wozu?)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AT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Hühnerkadaver entsorgen</a:t>
            </a:r>
            <a:endParaRPr lang="de-AT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	umfassende 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Brandbekämpfung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Versicherungsvertreter verständigen</a:t>
            </a:r>
            <a:b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Einsatz der FF B-Dorf und C-Dorf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(wozu?)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Standort für die Einsatzleitung auf der Zufahrt festlegen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Bergen des neuen Traktors</a:t>
            </a:r>
            <a:endParaRPr lang="de-AT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	Einsatz von Wasserwerfer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	Energieversorgungsunternehmen verständigen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angrenzende Felder umackern lassen 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Einvernehmen mit Polizei und Rettung herstellen</a:t>
            </a:r>
            <a:endParaRPr lang="de-AT" altLang="de-DE" dirty="0"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" y="13985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2473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5800" y="39131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5800" y="2854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685800" y="42783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09600" y="132238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>
            <a:off x="1143000" y="2081213"/>
            <a:ext cx="75438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>
            <a:off x="2339975" y="3914775"/>
            <a:ext cx="48768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990600" y="1700213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ausbreitung auf Wohngebäude, Traktorbergung</a:t>
            </a:r>
            <a:endParaRPr lang="de-AT" altLang="de-DE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685800" y="50196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685800" y="21097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5226050" y="1395413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Verhindern der Brand-</a:t>
            </a:r>
            <a:endParaRPr lang="de-AT" altLang="de-DE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>
            <a:off x="5181600" y="1776413"/>
            <a:ext cx="35814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611188" y="38417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09600" y="420211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685800" y="54006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685800" y="46593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11188" y="240188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1288" name="Rectangle 27"/>
          <p:cNvSpPr>
            <a:spLocks noChangeArrowheads="1"/>
          </p:cNvSpPr>
          <p:nvPr/>
        </p:nvSpPr>
        <p:spPr bwMode="auto">
          <a:xfrm>
            <a:off x="684213" y="319405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09600" y="312261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2268538" y="3635732"/>
            <a:ext cx="6624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8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Brandbekämpfung, Wasserversorgung, ASSP errichten</a:t>
            </a:r>
            <a:endParaRPr lang="de-DE" altLang="de-DE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01AB6087-1703-4974-8271-126772E69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60" y="578430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77518B47-EB61-4D0F-9871-7717C0074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70810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615BA5-0385-49E7-84A8-8768B64E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A46E-4D03-4249-BAFF-87CB35CEE16D}" type="slidenum">
              <a:rPr lang="de-AT" altLang="de-DE" smtClean="0"/>
              <a:pPr/>
              <a:t>9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utoUpdateAnimBg="0"/>
      <p:bldP spid="36880" grpId="0" autoUpdateAnimBg="0"/>
      <p:bldP spid="36884" grpId="0" autoUpdateAnimBg="0"/>
      <p:bldP spid="36886" grpId="0" autoUpdateAnimBg="0"/>
      <p:bldP spid="36887" grpId="0" autoUpdateAnimBg="0"/>
      <p:bldP spid="36875" grpId="0" autoUpdateAnimBg="0"/>
      <p:bldP spid="36876" grpId="0" autoUpdateAnimBg="0"/>
      <p:bldP spid="36894" grpId="0" autoUpdateAnimBg="0"/>
      <p:bldP spid="25" grpId="0" autoUpdateAnimBg="0"/>
    </p:bldLst>
  </p:timing>
</p:sld>
</file>

<file path=ppt/theme/theme1.xml><?xml version="1.0" encoding="utf-8"?>
<a:theme xmlns:a="http://schemas.openxmlformats.org/drawingml/2006/main" name="1_Vorlage Power Point FLA Gold1">
  <a:themeElements>
    <a:clrScheme name="1_Vorlage Power Point FLA Gold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rlage Power Point FLA Gold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Vorlage Power Point FLA Gold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1819</Words>
  <Application>Microsoft Office PowerPoint</Application>
  <PresentationFormat>Bildschirmpräsentation (4:3)</PresentationFormat>
  <Paragraphs>337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0" baseType="lpstr">
      <vt:lpstr>SimSun</vt:lpstr>
      <vt:lpstr>Arial</vt:lpstr>
      <vt:lpstr>Arial Black</vt:lpstr>
      <vt:lpstr>Calibri</vt:lpstr>
      <vt:lpstr>Kravitz Thermal</vt:lpstr>
      <vt:lpstr>Times New Roman</vt:lpstr>
      <vt:lpstr>Verdana</vt:lpstr>
      <vt:lpstr>Wingdings</vt:lpstr>
      <vt:lpstr>1_Vorlage Power Point FLA Gold1</vt:lpstr>
      <vt:lpstr>NÖ Feuerwehrleistungsabzeichen in Gold  (FLA Gold)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Bretterbauer</dc:creator>
  <cp:lastModifiedBy>Franz Bretterbauer</cp:lastModifiedBy>
  <cp:revision>99</cp:revision>
  <dcterms:created xsi:type="dcterms:W3CDTF">2003-02-18T17:33:28Z</dcterms:created>
  <dcterms:modified xsi:type="dcterms:W3CDTF">2022-01-24T07:58:06Z</dcterms:modified>
</cp:coreProperties>
</file>