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3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5" r:id="rId11"/>
    <p:sldId id="266" r:id="rId12"/>
    <p:sldId id="267" r:id="rId13"/>
    <p:sldId id="28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0" r:id="rId29"/>
    <p:sldId id="284" r:id="rId30"/>
    <p:sldId id="285" r:id="rId31"/>
    <p:sldId id="286" r:id="rId32"/>
  </p:sldIdLst>
  <p:sldSz cx="9144000" cy="6858000" type="screen4x3"/>
  <p:notesSz cx="7102475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294" autoAdjust="0"/>
    <p:restoredTop sz="94599" autoAdjust="0"/>
  </p:normalViewPr>
  <p:slideViewPr>
    <p:cSldViewPr>
      <p:cViewPr varScale="1">
        <p:scale>
          <a:sx n="151" d="100"/>
          <a:sy n="151" d="100"/>
        </p:scale>
        <p:origin x="19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951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937" y="1"/>
            <a:ext cx="3077951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C15F9-5D79-4F0C-8800-DE982E1DB695}" type="datetimeFigureOut">
              <a:rPr lang="de-AT" smtClean="0"/>
              <a:t>24.01.2022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926014"/>
            <a:ext cx="568261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7951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2937" y="9721851"/>
            <a:ext cx="3077951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32353-2230-4377-935C-049D8DCDAFF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734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32353-2230-4377-935C-049D8DCDAFF6}" type="slidenum">
              <a:rPr lang="de-AT" smtClean="0"/>
              <a:t>28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158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7108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34274D-F064-4930-AB3D-3E6D796336A7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fld id="{B777E6F9-B869-442E-A9C1-68163CB2E062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9BD627-83AE-46E9-913C-F97761E6E870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2DAA7-7448-47CF-8717-CF2AB6FEE23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7231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8315FA-267C-4BDB-8C7A-F6C2905DF6B3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8C590-DC06-4022-99E9-B2D92850A5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5315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F470F7-356A-43B1-9614-829D26EE4267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8F5F9-B6FD-4883-9C79-F685FCF11E5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69926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93ED96-D7D4-481A-B9D2-6D825ABD5B68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EDBB4-E4FA-4CCB-94E3-037784B38F2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1649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9305F-0063-4794-8325-D8FF66860972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9AEB1-0982-4EAB-A786-F92F8C44221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3007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35BFEB-E663-407B-86E6-D9617C4EF517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57A0D-9C38-4926-B7AB-40843B8BB00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39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E9B9B-BE0F-4354-AB05-1B6C61E1473F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751B6-C0DD-419B-B37C-1CD97F39650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8712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4309F7-963E-4AD4-9CD2-7FB9618EBB9D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D82C1-945D-4CDC-AA9F-F0505CA15DA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488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07048-2869-453F-B28D-9C903200E6BF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3D010-731E-4573-80EE-BF843267B6E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0720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06B3C-1970-49CC-BF2A-02E7F56C6937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43DF4-1143-4A82-BF5B-1069E7D2EA5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6602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6084" name="Picture 4" descr="Hintergrund Foliengestalt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4216EA27-9247-4FA1-80B8-754BE3A56A04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n-lt"/>
              </a:defRPr>
            </a:lvl1pPr>
          </a:lstStyle>
          <a:p>
            <a:fld id="{31D82DDA-F3AA-47A7-A635-4054C6BA4ECD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46091" name="Picture 11" descr="fla_gold_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78275"/>
            <a:ext cx="7772400" cy="822325"/>
          </a:xfrm>
        </p:spPr>
        <p:txBody>
          <a:bodyPr/>
          <a:lstStyle/>
          <a:p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Disziplin: 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„Führungsverfahren“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Beispiel 8</a:t>
            </a:r>
            <a:endParaRPr lang="de-DE" altLang="de-DE" dirty="0"/>
          </a:p>
        </p:txBody>
      </p:sp>
      <p:pic>
        <p:nvPicPr>
          <p:cNvPr id="48132" name="Picture 4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E3B3412-EC9F-4490-9200-E56E98996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77E6F9-B869-442E-A9C1-68163CB2E062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Einsatzauftrag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einen Einsatzbescheid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Einsatzmeldung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Befehl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Einsatzweisung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3810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356100" y="1270000"/>
            <a:ext cx="47879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Einsatztagung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eine Einsatzbesprechung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 Einsatzgespräch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Einsatzbericht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Einsatzsofortmeldung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935538" y="17002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935538" y="2386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935538" y="3910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935538" y="3148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935538" y="4672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0A5269C-6E2E-4319-87B9-1B2E25AE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</a:t>
            </a: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FF A-Stadt</a:t>
            </a:r>
            <a:r>
              <a:rPr lang="de-DE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de-DE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  <a:b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b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ENTSCHLUSS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304800" y="43434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1752600"/>
            <a:ext cx="8534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Brand im Auslieferungslager, keine Personen mehr im Gebäude, Fahrzeuge stark gefährdet</a:t>
            </a:r>
          </a:p>
          <a:p>
            <a:pPr eaLnBrk="1" hangingPunct="1"/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Lage: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HLF3, HLF2, HLF1, 15 </a:t>
            </a:r>
            <a:r>
              <a:rPr lang="de-AT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Mitgl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., Polizei u. Rettung sind verständigt</a:t>
            </a:r>
          </a:p>
          <a:p>
            <a:pPr eaLnBrk="1" hangingPunct="1"/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Wind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04800" y="2133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304800" y="3276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381000" y="2514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381000" y="2895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381000" y="3581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81000" y="4724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" y="54102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will die Brandausbreitung auf die ganze Halle u. die Fahrzeuge sowie Nachbarobjekte verhindern und die Brandbekämpfung durchführen.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de-DE" altLang="de-DE" b="1" i="1" u="sng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E995987-CBB8-46F9-82FB-C30CB89A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build="p" autoUpdateAnimBg="0"/>
      <p:bldP spid="133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115888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725488"/>
            <a:ext cx="8534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 führt Innenangriff durch und verhindert das Übergreifen des Brandes auf die restliche Halle. Wasserentnahmestelle Überflurhydrant bei Betriebs-Einfahrt.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 verhindert Übergreifen auf Fahrzeuge und Nachbarobjekte, Wasserversorgung Überflurhydrant Bahnstraße links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HLF1 errichtet Einsatzleitung und ASSP bei Betriebs-einfahrt, fordert Feuerwehren lt. Alarmstufe B3 und AL-Kompressor an, stellt Einvernehmen mit Polizei und Rettung her und entfernt die Fahrzeuge vor der Halle.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81000" y="11064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81000" y="1792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81000" y="1411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81000" y="2554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81000" y="3621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81000" y="4002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" y="5830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81000" y="4687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81000" y="5068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81000" y="5449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381000" y="2859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381000" y="3240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F433794-8A9F-40E2-AA61-6702BECA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A006C701-CCA1-41AB-A34E-A7794D006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632F261B-23F7-450A-872A-507309BFB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Atemschutzsammelplatz bei Betriebszufahrt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Sonstiges im Bedarfsfall bei der Einsatzleitung im HLF1 A-Stadt bei der Betriebszufahrt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9D26C4D8-92D0-497A-8749-FBF16658C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HLF1 A-Stadt bei der Betriebseinfahrt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9C0173F8-4D5D-4AA1-A749-F160484E8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F8498581-27D8-4649-96D0-EA7BE5BB1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18523C72-83EB-4901-9A0A-FD9E3396F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C2FE30B0-5EC0-4CC7-8963-949826FE3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A021B2FC-2247-4AA6-B4FE-18D1561B7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E0CED27-8256-47B0-B4F8-2535AB6B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13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6240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 Änderung der Lage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Firmenleitung gibt bekannt, dass im rechten hinteren Teil der brennenden Lagerhalle eine Palette mit Lösungsmittel (leicht brennbare Flüssigkeit) gelagert ist.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Kreuzen Sie aus den folgenden Möglichkeiten jene zwei Maßnahmen an, die Sie als Einsatzleiter aufgrund der neuen Lage </a:t>
            </a:r>
            <a:r>
              <a:rPr lang="de-DE" altLang="de-DE" b="1" i="1" u="sng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sofort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anordnen: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EB38504-FC1A-429C-A665-6B6C5611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14</a:t>
            </a:fld>
            <a:endParaRPr lang="de-AT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44450"/>
            <a:ext cx="89154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BAZ mit der Alarmierung einer Schadstoffgruppe 			beauftragen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eines Hydroschildes vor der Halle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gefährdete Palette mit Schwerschaum abdecken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Atemluftkompressor und Atemschutzsachbearbeiter 			anfordern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Sie fordern den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AFKDTen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zur Unterstützung der 			Einsatzleitung an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Brandausbreitung in Richtung gefährdeter Palette ist 			unbedingt zu verhindern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Palette mit Lösungsmittel durch die Firma sofort bergen 		lassen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Wegen akuter Explosionsgefahr ist die Brandbekämpfung 		einzustellen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Wasserrechtsbehörde und Brandverhütungsstelle sind zu 		alarmieren</a:t>
            </a:r>
          </a:p>
          <a:p>
            <a:pPr eaLnBrk="1" hangingPunct="1"/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alle am Einsatzort befindlichen Einheiten haben sich bis 		zur Einsatzleitstelle zurück zu ziehen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115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36972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801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5800" y="1182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2332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85800" y="2706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685800" y="30527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11188" y="11255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685800" y="44799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685800" y="5229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21" name="Rectangle 16"/>
          <p:cNvSpPr>
            <a:spLocks noChangeArrowheads="1"/>
          </p:cNvSpPr>
          <p:nvPr/>
        </p:nvSpPr>
        <p:spPr bwMode="auto">
          <a:xfrm>
            <a:off x="685800" y="5991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609600" y="2997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684213" y="15573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21BC5D-C92C-4A0A-BF6F-60BD4487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utoUpdateAnimBg="0"/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Welche Maßnahmen sind unmittelbar nach dem Einrücken in das Feuerwehrhaus zu setzen? 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Führen Sie mindestens zwei Antworten an.</a:t>
            </a:r>
          </a:p>
          <a:p>
            <a:pPr eaLnBrk="1" hangingPunct="1"/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pPr eaLnBrk="1" hangingPunct="1"/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75565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DEE0030-1D04-46C7-8678-80A4D2E6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284288"/>
            <a:ext cx="9144000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354" bIns="0">
            <a:spAutoFit/>
          </a:bodyPr>
          <a:lstStyle>
            <a:lvl1pPr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		Aufgabe B Technischer Einsatz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An einem Oktobertag mit Eisregen löst um 08.24 Uhr die Bezirksalarmzentrale Alarmstufe T2 (örtl. zuständige Feuerwehr A-Stadt, 2 hydraulische Rettungssätze) aus. Ihre Feuerwehr A-Stadt wird zu einem Verkehrsunfall mit Menschenrettung auf die Südumfahrung Höhe X-Bach gerufen. Nähere Umstände unbekannt.</a:t>
            </a:r>
          </a:p>
          <a:p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Als Sie im Feuerwehrhaus eintreffen sind bereits einige Mitglieder anwesend.</a:t>
            </a:r>
          </a:p>
          <a:p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In Vertretung des Feuerwehrkommandanten sind Sie laut Einsatzleiterliste Ihrer Feuerwehr bei diesem Einsatz Einsatzleiter.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48B2530-5A99-451B-B033-8CC970A0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17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E58F935-4F6B-43A2-B25A-5C62E26E8F70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Um 08.30 Uhr rückt die Feuerwehr A-Stadt mit folgenden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entsprechenden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 Fahrzeugen</a:t>
            </a:r>
          </a:p>
          <a:p>
            <a:pPr lvl="2"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1 HLF2</a:t>
            </a:r>
          </a:p>
          <a:p>
            <a:pPr lvl="2"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1 VRF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und 10 Feuerwehrmitgliedern zu diesem Einsatz aus.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In unmittelbarer Nähe sind weitere den Richtlinien entsprechend ausgerüstete Einsatzfahrzeuge stationiert und sind mit Alarmstufe T3 zu alarmieren.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B-Dorf	1 HLF3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1 WLF (mit Kran)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1 MTF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C-Dorf	1 HLF2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1 MTF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B4795E1-9B00-4334-855B-27B28640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18</a:t>
            </a:fld>
            <a:endParaRPr lang="de-AT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Kreuzen Sie drei Maßnahmen bzw. Anordnungen an, die Sie vor oder auf der Fahrt zum ca. 1 km entfernten Einsatzort treffen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Standort der Befehlsstelle und Sicherheitszone festlegen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Informationseinholung, ob Rettung und Polizei verständigt 	sind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Einsatzsofortmeldung (Lagemeldung) Presseinformation 	absetzen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Ausrückmeldung an die Bezirksalarmzentrale absetzen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Bezirksalarmzentrale mit der Auslösung Alarmstufe B3 	beauftragen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Entwicklungsbefehl und Angriffsbefehl erteilen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Auftrag an die Polizei, Verkehrsumleitung durchzuführen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Bereitstellungsräume für die Reservekräfte festlegen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Amtsarzt, Staatsanwaltschaft und Bürgermeister 		verständigen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Mannschaft auf die Einsatzfahrzeuge zu- und aufteilen 	bzw. lt. Ausrückordnung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1795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22764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299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337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8313" y="47974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57200" y="40735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7200" y="44545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81000" y="2924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5" name="Rectangle 15"/>
          <p:cNvSpPr>
            <a:spLocks noChangeArrowheads="1"/>
          </p:cNvSpPr>
          <p:nvPr/>
        </p:nvSpPr>
        <p:spPr bwMode="auto">
          <a:xfrm>
            <a:off x="468313" y="15573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81000" y="148431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7" name="Rectangle 16"/>
          <p:cNvSpPr>
            <a:spLocks noChangeArrowheads="1"/>
          </p:cNvSpPr>
          <p:nvPr/>
        </p:nvSpPr>
        <p:spPr bwMode="auto">
          <a:xfrm>
            <a:off x="468313" y="5229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468313" y="5948957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81000" y="585212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791440-78BC-41AD-8A11-060486FC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19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 autoUpdateAnimBg="0"/>
      <p:bldP spid="21516" grpId="0" autoUpdateAnimBg="0"/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354" bIns="0">
            <a:spAutoFit/>
          </a:bodyPr>
          <a:lstStyle>
            <a:lvl1pPr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		Aufgabe A Brandeinsatz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An einem windigen heißen Juli- und Werktag löst um 10.15 Uhr die Bezirksalarmzentrale für die Feuerwehr A-Stadt die Alarmstufe B2 (nur örtliche zuständige Feuerwehr mit 3 Fahrzeugen) zu einem Brand in einer Lagerhalle der Firma XY Bahnstraße Nr. 32 aus.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Polizei und Rotes Kreuz sind bereits verständigt, weitere Umstände unbekannt.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Nach der Einsatzleiterliste sind Sie bei diesem Einsatz Einsatzleiter.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B501EA2-D7DA-4A91-B94C-AE1A85BF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735DC95-B879-421D-8A50-6624687E9A2E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Was ist Ihre </a:t>
            </a:r>
            <a:r>
              <a:rPr lang="de-DE" altLang="de-DE" b="1" i="1" u="sng" dirty="0">
                <a:latin typeface="Arial" panose="020B0604020202020204" pitchFamily="34" charset="0"/>
                <a:cs typeface="Times New Roman" panose="02020603050405020304" pitchFamily="18" charset="0"/>
              </a:rPr>
              <a:t>erste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 Tätigkeit als Einsatzleiter nach dem Eintreffen am Einsatzort?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Kontrolle: getroffene Maßnahmen überprüfen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Sicherstellung der Personalien der Unfallsbeteiligten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Wertgegenstände der Unfallsopfer sicherstellen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Erkundung für eine Umleitungsmöglichkeit des 				Straßenverkehrs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Einsatzbefehle an die Feuerwehr C erteilen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Umsetzung der Schadens- und allgemeinen Lage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Lageführung und Einsatzdokumentation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Erfassen des Auftrages und Befehlsüberwachung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Erkunden der Schadens-, eigenen -, allgemeinen Lage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Lagebesprechung mit der Straßenmeisterei durchführen 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1701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082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2463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2844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" y="3514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3895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457200" y="4276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468313" y="4611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468313" y="4992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468313" y="5373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81000" y="491648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65690F5-4D7E-46DD-A45D-0802134E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00125" y="747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614488" y="1214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1566863" y="117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2056" name="Picture 8" descr="fuehrungsverf_8_te_b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1B38DFC-3931-4D32-A8A1-5B5F3905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21</a:t>
            </a:fld>
            <a:endParaRPr lang="de-AT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260350"/>
            <a:ext cx="89154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7350" indent="-387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Verkehrsunfall</a:t>
            </a:r>
          </a:p>
          <a:p>
            <a:pPr eaLnBrk="1" hangingPunct="1"/>
            <a:endParaRPr lang="de-DE" altLang="de-DE" u="sng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u="sng" dirty="0">
                <a:latin typeface="Arial" panose="020B0604020202020204" pitchFamily="34" charset="0"/>
                <a:cs typeface="Times New Roman" panose="02020603050405020304" pitchFamily="18" charset="0"/>
              </a:rPr>
              <a:t>PKW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Lenker und Beifahrer schwer verletzt und eingeklemmt</a:t>
            </a:r>
          </a:p>
          <a:p>
            <a:pPr eaLnBrk="1" hangingPunct="1"/>
            <a:r>
              <a:rPr lang="de-DE" altLang="de-DE" dirty="0" err="1">
                <a:latin typeface="Arial" panose="020B0604020202020204" pitchFamily="34" charset="0"/>
                <a:cs typeface="Times New Roman" panose="02020603050405020304" pitchFamily="18" charset="0"/>
              </a:rPr>
              <a:t>Fzg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 schwer beschädigt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Fahrzeugflüssigkeiten ausgetreten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u="sng" dirty="0">
                <a:latin typeface="Arial" panose="020B0604020202020204" pitchFamily="34" charset="0"/>
                <a:cs typeface="Times New Roman" panose="02020603050405020304" pitchFamily="18" charset="0"/>
              </a:rPr>
              <a:t>LKW</a:t>
            </a:r>
          </a:p>
          <a:p>
            <a:pPr eaLnBrk="1" hangingPunct="1"/>
            <a:endParaRPr lang="de-DE" altLang="de-DE" u="sng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Fahrerkabine zum Teil unter Wasser, Lenker bereits gerettet, aber verletzt. Vorderachse beschädigt, nicht lenkbar?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Polizei am Einsatzort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Notarzt trifft in Kürze ein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Wrackteile auf der Fahrbahn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5666F3F-11D6-413F-80FE-EFC28B99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22</a:t>
            </a:fld>
            <a:endParaRPr lang="de-AT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3) Stellen Sie fest, worin die größte Gefahr nach Ihrer Lagefeststellung liegt? </a:t>
            </a: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Der LKW könnte komplett in den Bach rutschen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Verunreinigung des Baches durch ausgetretene </a:t>
            </a:r>
            <a:r>
              <a:rPr lang="de-DE" altLang="de-DE" dirty="0" err="1">
                <a:latin typeface="Arial" panose="020B0604020202020204" pitchFamily="34" charset="0"/>
                <a:cs typeface="Times New Roman" panose="02020603050405020304" pitchFamily="18" charset="0"/>
              </a:rPr>
              <a:t>Fzg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-			Flüssigkeiten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Weitere Verkehrsunfälle im Unfallbereich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LKW Ladung droht in den Bach stürzen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Zustand der verletzten und eingeklemmten 				Fahrzeuginsassen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Verletzungsrisiko der Einsatzkräfte durch nicht 				ausgelöste Airbag im Unfall-</a:t>
            </a:r>
            <a:r>
              <a:rPr lang="de-DE" altLang="de-DE" dirty="0" err="1">
                <a:latin typeface="Arial" panose="020B0604020202020204" pitchFamily="34" charset="0"/>
                <a:cs typeface="Times New Roman" panose="02020603050405020304" pitchFamily="18" charset="0"/>
              </a:rPr>
              <a:t>Fzg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Zivilpersonen retten die Verunfallten mit Gewalt aus den 		</a:t>
            </a:r>
            <a:r>
              <a:rPr lang="de-DE" altLang="de-DE" dirty="0" err="1">
                <a:latin typeface="Arial" panose="020B0604020202020204" pitchFamily="34" charset="0"/>
                <a:cs typeface="Times New Roman" panose="02020603050405020304" pitchFamily="18" charset="0"/>
              </a:rPr>
              <a:t>Fzg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Bach wird durch den LKW aufgestaut und tritt über die 		Ufer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7002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5800" y="2060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5800" y="2822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" y="32226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85800" y="35734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11188" y="34766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685800" y="43354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685800" y="50212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684213" y="56610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9A4ED83-416E-45BC-9C4E-81F4F896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228600"/>
            <a:ext cx="89154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Sie entschließen sich, folgende Maßnahmen zu setzen: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Vorschriftsmäßiges Absichern der Einsatzstelle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Sofortiger Brandschutz mit tragbaren Feuerlöschern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Sicherheitszone und Deko-Platz festlegen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FF A-Stadt (wozu?)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Kranfirma mit der Bergung des LKWs beauftragen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Einvernehmen mit der Polizei und Rettung herstellen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Sichern des LKW gegen ein weiteres Abrutschen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Aufträge nach der 3A-Regel anordnen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Alarmierung zusätzlicher Einsatzkräfte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FF B-Dorf (wozu?) 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FF C-Dorf (wozu?)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21002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5800" y="24812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393305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85800" y="431405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85800" y="469505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3413" y="2035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5611" name="Rectangle 21"/>
          <p:cNvSpPr>
            <a:spLocks noChangeArrowheads="1"/>
          </p:cNvSpPr>
          <p:nvPr/>
        </p:nvSpPr>
        <p:spPr bwMode="auto">
          <a:xfrm>
            <a:off x="685800" y="28622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12" name="Rectangle 23"/>
          <p:cNvSpPr>
            <a:spLocks noChangeArrowheads="1"/>
          </p:cNvSpPr>
          <p:nvPr/>
        </p:nvSpPr>
        <p:spPr bwMode="auto">
          <a:xfrm>
            <a:off x="685800" y="546975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13" name="Rectangle 28"/>
          <p:cNvSpPr>
            <a:spLocks noChangeArrowheads="1"/>
          </p:cNvSpPr>
          <p:nvPr/>
        </p:nvSpPr>
        <p:spPr bwMode="auto">
          <a:xfrm>
            <a:off x="685800" y="507605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14" name="Rectangle 30"/>
          <p:cNvSpPr>
            <a:spLocks noChangeArrowheads="1"/>
          </p:cNvSpPr>
          <p:nvPr/>
        </p:nvSpPr>
        <p:spPr bwMode="auto">
          <a:xfrm>
            <a:off x="685800" y="17192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09600" y="16430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09600" y="27813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5617" name="Line 31"/>
          <p:cNvSpPr>
            <a:spLocks noChangeShapeType="1"/>
          </p:cNvSpPr>
          <p:nvPr/>
        </p:nvSpPr>
        <p:spPr bwMode="auto">
          <a:xfrm>
            <a:off x="3889697" y="6453907"/>
            <a:ext cx="4876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13497" y="5733182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RG in Reserve, Bergung LKW</a:t>
            </a: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3867472" y="6068144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Rettungsg. in Reserve</a:t>
            </a: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620" name="Line 34"/>
          <p:cNvSpPr>
            <a:spLocks noChangeShapeType="1"/>
          </p:cNvSpPr>
          <p:nvPr/>
        </p:nvSpPr>
        <p:spPr bwMode="auto">
          <a:xfrm>
            <a:off x="3867472" y="6093544"/>
            <a:ext cx="4876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11188" y="423626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11188" y="4622031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11188" y="541419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 Box 32">
            <a:extLst>
              <a:ext uri="{FF2B5EF4-FFF2-40B4-BE49-F238E27FC236}">
                <a16:creationId xmlns:a16="http://schemas.microsoft.com/office/drawing/2014/main" id="{705604FA-4BC6-44AA-8FE6-FC9401DBD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140968"/>
            <a:ext cx="7727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Betreuung und Rettung der eingeklemmten, verletzten Personen, Flüssigkeiten binden, Fahrzeuge bergen, Straße freimachen, </a:t>
            </a:r>
            <a:r>
              <a:rPr lang="de-DE" altLang="de-DE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Line 34">
            <a:extLst>
              <a:ext uri="{FF2B5EF4-FFF2-40B4-BE49-F238E27FC236}">
                <a16:creationId xmlns:a16="http://schemas.microsoft.com/office/drawing/2014/main" id="{DC85E882-4F0C-4750-A588-1DEBB11D1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1599" y="3501330"/>
            <a:ext cx="4876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0153D4C-B76E-4D63-9283-A29E4DFF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utoUpdateAnimBg="0"/>
      <p:bldP spid="26646" grpId="0" autoUpdateAnimBg="0"/>
      <p:bldP spid="26636" grpId="0" autoUpdateAnimBg="0"/>
      <p:bldP spid="26656" grpId="0" autoUpdateAnimBg="0"/>
      <p:bldP spid="26657" grpId="0" autoUpdateAnimBg="0"/>
      <p:bldP spid="26659" grpId="0" autoUpdateAnimBg="0"/>
      <p:bldP spid="26660" grpId="0" autoUpdateAnimBg="0"/>
      <p:bldP spid="26661" grpId="0" autoUpdateAnimBg="0"/>
      <p:bldP spid="2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27" name="Rectangle 11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28" name="Rectangle 12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0" name="Rectangle 14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2" name="Rectangle 16"/>
          <p:cNvSpPr>
            <a:spLocks noChangeArrowheads="1"/>
          </p:cNvSpPr>
          <p:nvPr/>
        </p:nvSpPr>
        <p:spPr bwMode="auto">
          <a:xfrm>
            <a:off x="228600" y="533400"/>
            <a:ext cx="8915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Sie geben Ihren Entschluss als Einsatzleiter an die Einheiten weiter, als 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Gespräch 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Tagung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Weisung 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Bericht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Auftrag</a:t>
            </a:r>
          </a:p>
        </p:txBody>
      </p:sp>
      <p:sp>
        <p:nvSpPr>
          <p:cNvPr id="26633" name="Rectangle 17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4" name="Rectangle 18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5" name="Rectangle 19"/>
          <p:cNvSpPr>
            <a:spLocks noChangeArrowheads="1"/>
          </p:cNvSpPr>
          <p:nvPr/>
        </p:nvSpPr>
        <p:spPr bwMode="auto">
          <a:xfrm>
            <a:off x="684213" y="3860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6" name="Rectangle 20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7" name="Rectangle 21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8" name="Rectangle 23"/>
          <p:cNvSpPr>
            <a:spLocks noChangeArrowheads="1"/>
          </p:cNvSpPr>
          <p:nvPr/>
        </p:nvSpPr>
        <p:spPr bwMode="auto">
          <a:xfrm>
            <a:off x="4356100" y="1270000"/>
            <a:ext cx="47879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Einsatzsofortmeldung 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Befehl</a:t>
            </a:r>
            <a:b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</a:b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Besprechung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Meldung 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</a:t>
            </a:r>
            <a:r>
              <a:rPr lang="de-AT" altLang="de-DE" dirty="0">
                <a:latin typeface="Arial" panose="020B0604020202020204" pitchFamily="34" charset="0"/>
                <a:sym typeface="Wingdings" panose="05000000000000000000" pitchFamily="2" charset="2"/>
              </a:rPr>
              <a:t>Bescheid</a:t>
            </a:r>
          </a:p>
        </p:txBody>
      </p:sp>
      <p:sp>
        <p:nvSpPr>
          <p:cNvPr id="26639" name="Rectangle 24"/>
          <p:cNvSpPr>
            <a:spLocks noChangeArrowheads="1"/>
          </p:cNvSpPr>
          <p:nvPr/>
        </p:nvSpPr>
        <p:spPr bwMode="auto">
          <a:xfrm>
            <a:off x="4935538" y="17002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0" name="Rectangle 25"/>
          <p:cNvSpPr>
            <a:spLocks noChangeArrowheads="1"/>
          </p:cNvSpPr>
          <p:nvPr/>
        </p:nvSpPr>
        <p:spPr bwMode="auto">
          <a:xfrm>
            <a:off x="4935538" y="2386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1" name="Rectangle 26"/>
          <p:cNvSpPr>
            <a:spLocks noChangeArrowheads="1"/>
          </p:cNvSpPr>
          <p:nvPr/>
        </p:nvSpPr>
        <p:spPr bwMode="auto">
          <a:xfrm>
            <a:off x="4935538" y="3910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2" name="Rectangle 27"/>
          <p:cNvSpPr>
            <a:spLocks noChangeArrowheads="1"/>
          </p:cNvSpPr>
          <p:nvPr/>
        </p:nvSpPr>
        <p:spPr bwMode="auto">
          <a:xfrm>
            <a:off x="4935538" y="3148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3" name="Rectangle 28"/>
          <p:cNvSpPr>
            <a:spLocks noChangeArrowheads="1"/>
          </p:cNvSpPr>
          <p:nvPr/>
        </p:nvSpPr>
        <p:spPr bwMode="auto">
          <a:xfrm>
            <a:off x="4935538" y="4672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859338" y="23241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48CBE40-F6D1-499D-8381-1C75C8F4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304800"/>
            <a:ext cx="8915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</a:t>
            </a: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FF A-Dorf</a:t>
            </a:r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2. ENTSCHLUSS:</a:t>
            </a:r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1412875"/>
            <a:ext cx="853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Verkehrsunfall LKW-PKW, PKW-Lenker u. Beifahrer eingeklemmt, Austritt v. Fahrzeugflüssigkeiten, Gefahr des weiteren Abrutschens des LKW, LKW-Lenker verletzt</a:t>
            </a: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HLF2, VRF, 10 Mitglieder, Polizei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anw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., Notarzt trifft in Kürze ein.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sehr glatt durch Eisregen. Wrackteile auf der Fahrbahn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" y="54864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Absichern der Einsatzstelle, Brandschutz, Rettung der Verletzten, Straße freimachen, Binden der Flüssigkeiten, Fahrzeug-Bergung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04800" y="4005263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304800" y="1793875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04800" y="2860675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381000" y="20986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81000" y="24796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381000" y="32416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81000" y="431006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81000" y="617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EB07CA8-36F0-4995-AC8D-65A2AC362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  <p:bldP spid="286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549275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>
              <a:cs typeface="Times New Roman" panose="02020603050405020304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VRF: Verkehrsabsicherung, EL vor der Unfallstelle aufbauen, Nachalarmieren lt. Alarmstufe T3 für Menschenrettung und Fahrzeugbergung, Einvernehmen mit Rettung und Polizei herstellen, Betreuung des verletzten LKW-Lenkers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HLF2: Brandschutz aufbauen, verletzte Personen im PKW retten, anschl. Sichern des LKW gegen Abrutschen. Nach der Fahrzeugbergung Freimachen der Straße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81000" y="3352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81000" y="2590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81000" y="5181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81000" y="5562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017E93-33DA-46F8-8381-8E7506EA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27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A0430BAE-3748-4277-8B8D-A9C38DF4D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4557AA1A-F5D1-476E-A3B1-3F1FA693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Bedarfsfall bei der Einsatzleitung im VRF A-Dorf vor der Unfallstelle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45F6AFB7-809F-42B6-BC01-E4413235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VRF A-Dorf  vor der Unfallstelle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F3AC84BD-3568-47B7-B1C8-49BCFBC27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3DA006D4-BB40-44AF-826E-C5C6284DB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CA391279-4EFF-4694-A07A-DFCADE1E9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6E033C39-ABE5-454F-A8A4-8D45AB85F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79EABF7F-23A9-44AF-BF26-F781220D1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13DC57E-7F4E-4C6D-A84B-0E5F4264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28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5666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Änderung der Lage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Mit Fortdauer des Einsatzes wird im Bach eine Verschmutzung des Wassers durch ausfließendes Öl und Kraftstoff des LKW sichtbar.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Kreuzen Sie aus den folgenden Möglichkeiten jene zwei Maßnahmen an, die Sie als Einsatzleiter aufgrund der neuen Lage </a:t>
            </a:r>
            <a:r>
              <a:rPr lang="de-DE" altLang="de-DE" b="1" i="1" u="sng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sofort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anordnen:</a:t>
            </a:r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CC7C784-7596-4483-BD34-505F0D5E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29</a:t>
            </a:fld>
            <a:endParaRPr lang="de-AT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533400"/>
            <a:ext cx="84582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492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dirty="0">
                <a:latin typeface="Arial" panose="020B0604020202020204" pitchFamily="34" charset="0"/>
              </a:rPr>
              <a:t>Um 10.21 Uhr rückt die Feuerwehr A-Stadt mit folgenden,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entsprechenden</a:t>
            </a:r>
            <a:r>
              <a:rPr lang="de-DE" altLang="de-DE" dirty="0">
                <a:latin typeface="Arial" panose="020B0604020202020204" pitchFamily="34" charset="0"/>
              </a:rPr>
              <a:t> Einsatzfahrzeugen</a:t>
            </a:r>
          </a:p>
          <a:p>
            <a:pPr lvl="1" eaLnBrk="1" hangingPunct="1"/>
            <a:r>
              <a:rPr lang="de-DE" altLang="de-DE" dirty="0">
                <a:latin typeface="Arial" panose="020B0604020202020204" pitchFamily="34" charset="0"/>
              </a:rPr>
              <a:t>1 HLF3</a:t>
            </a:r>
          </a:p>
          <a:p>
            <a:pPr lvl="1" eaLnBrk="1" hangingPunct="1"/>
            <a:r>
              <a:rPr lang="de-DE" altLang="de-DE" dirty="0">
                <a:latin typeface="Arial" panose="020B0604020202020204" pitchFamily="34" charset="0"/>
              </a:rPr>
              <a:t>1 HLF2</a:t>
            </a:r>
          </a:p>
          <a:p>
            <a:pPr lvl="1" eaLnBrk="1" hangingPunct="1"/>
            <a:r>
              <a:rPr lang="de-DE" altLang="de-DE" dirty="0">
                <a:latin typeface="Arial" panose="020B0604020202020204" pitchFamily="34" charset="0"/>
              </a:rPr>
              <a:t>1 HLF1</a:t>
            </a:r>
          </a:p>
          <a:p>
            <a:pPr lvl="1" eaLnBrk="1" hangingPunct="1"/>
            <a:r>
              <a:rPr lang="de-DE" altLang="de-DE" dirty="0">
                <a:latin typeface="Arial" panose="020B0604020202020204" pitchFamily="34" charset="0"/>
              </a:rPr>
              <a:t>und 15 Feuerwehrmitgliedern zu diesem Einsatz aus.</a:t>
            </a:r>
          </a:p>
          <a:p>
            <a:pPr lvl="4" eaLnBrk="1" hangingPunct="1"/>
            <a:endParaRPr lang="de-DE" altLang="de-DE" dirty="0">
              <a:latin typeface="Arial" panose="020B0604020202020204" pitchFamily="34" charset="0"/>
            </a:endParaRPr>
          </a:p>
          <a:p>
            <a:pPr lvl="4" eaLnBrk="1" hangingPunct="1"/>
            <a:endParaRPr lang="de-DE" altLang="de-DE" dirty="0">
              <a:latin typeface="Arial" panose="020B0604020202020204" pitchFamily="34" charset="0"/>
            </a:endParaRPr>
          </a:p>
          <a:p>
            <a:pPr lvl="4" eaLnBrk="1" hangingPunct="1"/>
            <a:r>
              <a:rPr lang="de-AT" altLang="de-DE" dirty="0">
                <a:latin typeface="Arial" panose="020B0604020202020204" pitchFamily="34" charset="0"/>
              </a:rPr>
              <a:t>In der Alarmstufe B3 sind folgende Feuerwehren enthalten:</a:t>
            </a:r>
          </a:p>
          <a:p>
            <a:pPr lvl="4" eaLnBrk="1" hangingPunct="1"/>
            <a:r>
              <a:rPr lang="de-AT" altLang="de-DE" dirty="0">
                <a:latin typeface="Arial" panose="020B0604020202020204" pitchFamily="34" charset="0"/>
              </a:rPr>
              <a:t>FF B-Stadt 	1 HLF2</a:t>
            </a:r>
          </a:p>
          <a:p>
            <a:pPr lvl="4" eaLnBrk="1" hangingPunct="1"/>
            <a:r>
              <a:rPr lang="de-AT" altLang="de-DE" dirty="0">
                <a:latin typeface="Arial" panose="020B0604020202020204" pitchFamily="34" charset="0"/>
              </a:rPr>
              <a:t>		1 HLF1</a:t>
            </a:r>
          </a:p>
          <a:p>
            <a:pPr lvl="4" eaLnBrk="1" hangingPunct="1"/>
            <a:endParaRPr lang="de-AT" altLang="de-DE" dirty="0">
              <a:latin typeface="Arial" panose="020B0604020202020204" pitchFamily="34" charset="0"/>
            </a:endParaRPr>
          </a:p>
          <a:p>
            <a:pPr lvl="4" eaLnBrk="1" hangingPunct="1"/>
            <a:r>
              <a:rPr lang="de-AT" altLang="de-DE" dirty="0">
                <a:latin typeface="Arial" panose="020B0604020202020204" pitchFamily="34" charset="0"/>
              </a:rPr>
              <a:t>FF C-Stadt 	1 HLF3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3E7A0FC-1974-43B2-9662-85C4689C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3</a:t>
            </a:fld>
            <a:endParaRPr lang="de-AT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193675"/>
            <a:ext cx="8915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Verschmutzung und LKW mit Mittelschaum abdecken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Straßenmeisterei mit der Entsorgung beauftragen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Bezirksverwaltungsbehörde (Wasserrecht) umgehend 		verständigen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Ladung vom LKW werfen und LKW aus dem Bach 			ziehen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Bach oberhalb der Unfallstelle absperren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Schadstoffzug des KHD anfordern und Aufgabe 			übertragen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Absperrbereich auf mindestens 100 m erweitern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Provisorische </a:t>
            </a:r>
            <a:r>
              <a:rPr lang="de-DE" altLang="de-DE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Ölsperre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errichten und Bindemittel 			auftragen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Polizei von der neuen Lage informieren und einen 			Auftrag </a:t>
            </a:r>
            <a:r>
              <a:rPr lang="de-DE" altLang="de-DE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lt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Umweltgesetz erteilen lassen</a:t>
            </a:r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533400" y="20732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33400" y="9302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533400" y="5492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533400" y="13414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533400" y="2790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33400" y="3171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533400" y="42894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539750" y="49958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57200" y="126841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57200" y="42211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1757" name="Rectangle 17"/>
          <p:cNvSpPr>
            <a:spLocks noChangeArrowheads="1"/>
          </p:cNvSpPr>
          <p:nvPr/>
        </p:nvSpPr>
        <p:spPr bwMode="auto">
          <a:xfrm>
            <a:off x="533400" y="39084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4444F21-01D4-464D-92F2-8588F943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30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utoUpdateAnimBg="0"/>
      <p:bldP spid="3278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Welche Maßnahmen sind unmittelbar nach dem Einrücken in das Feuerwehrhaus zu setzen? 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Führen Sie mindestens zwei Antworten an.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pPr eaLnBrk="1" hangingPunct="1"/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684213" y="45085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3181225-81DB-4C0E-B609-C8779F8D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31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Kreuzen Sie drei Maßnahmen bzw. Anordnungen an, die Sie vor oder auf der Fahrt zum ca. 1,5 km entfernten Einsatzort treffen können.</a:t>
            </a:r>
            <a:r>
              <a:rPr lang="de-DE" alt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Verständigung des Reporters der Lokalzeitung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Einteilung der Einsatzstelle in 5 Einsatzabschnitte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Mannschaft auf die Fahrzeuge aufteilen und Kurzinfo für 			den Einsatz geben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200" dirty="0">
                <a:latin typeface="Arial" panose="020B0604020202020204" pitchFamily="34" charset="0"/>
                <a:cs typeface="Times New Roman" panose="02020603050405020304" pitchFamily="18" charset="0"/>
              </a:rPr>
              <a:t>An die Bezirksalarmzentrale Ausrückmeldung absetzen 			lassen</a:t>
            </a:r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200" dirty="0">
                <a:latin typeface="Arial" panose="020B0604020202020204" pitchFamily="34" charset="0"/>
                <a:cs typeface="Times New Roman" panose="02020603050405020304" pitchFamily="18" charset="0"/>
              </a:rPr>
              <a:t>Melder mit der Organisation von Betriebsmitteln 				beauftragen</a:t>
            </a:r>
          </a:p>
          <a:p>
            <a:pPr eaLnBrk="1" hangingPunct="1"/>
            <a:r>
              <a:rPr lang="de-DE" altLang="de-DE" sz="2200" dirty="0">
                <a:latin typeface="Arial" panose="020B0604020202020204" pitchFamily="34" charset="0"/>
                <a:cs typeface="Times New Roman" panose="02020603050405020304" pitchFamily="18" charset="0"/>
              </a:rPr>
              <a:t>	Einsatzsofortmeldung verfassen und durch Funker 				absetzen lassen</a:t>
            </a:r>
          </a:p>
          <a:p>
            <a:pPr eaLnBrk="1" hangingPunct="1"/>
            <a:r>
              <a:rPr lang="de-DE" altLang="de-DE" sz="2200" dirty="0">
                <a:latin typeface="Arial" panose="020B0604020202020204" pitchFamily="34" charset="0"/>
                <a:cs typeface="Times New Roman" panose="02020603050405020304" pitchFamily="18" charset="0"/>
              </a:rPr>
              <a:t>	an den Zugskommandanten der „ C-Stadt „ den 				Angriffsbefehl erteilen</a:t>
            </a:r>
          </a:p>
          <a:p>
            <a:pPr eaLnBrk="1" hangingPunct="1"/>
            <a:r>
              <a:rPr lang="de-DE" altLang="de-DE" sz="2200" dirty="0">
                <a:latin typeface="Arial" panose="020B0604020202020204" pitchFamily="34" charset="0"/>
                <a:cs typeface="Times New Roman" panose="02020603050405020304" pitchFamily="18" charset="0"/>
              </a:rPr>
              <a:t>	Gewerbebehörde und Bauamt verständigen</a:t>
            </a:r>
          </a:p>
          <a:p>
            <a:pPr eaLnBrk="1" hangingPunct="1"/>
            <a:r>
              <a:rPr lang="de-DE" altLang="de-DE" sz="2200" dirty="0">
                <a:latin typeface="Arial" panose="020B0604020202020204" pitchFamily="34" charset="0"/>
                <a:cs typeface="Times New Roman" panose="02020603050405020304" pitchFamily="18" charset="0"/>
              </a:rPr>
              <a:t>	Der Brandschutzbeauftragte des Betriebes ist zu alarmieren</a:t>
            </a:r>
          </a:p>
          <a:p>
            <a:pPr eaLnBrk="1" hangingPunct="1"/>
            <a:r>
              <a:rPr lang="de-DE" altLang="de-DE" sz="2200" dirty="0">
                <a:latin typeface="Arial" panose="020B0604020202020204" pitchFamily="34" charset="0"/>
                <a:cs typeface="Times New Roman" panose="02020603050405020304" pitchFamily="18" charset="0"/>
              </a:rPr>
              <a:t>	Ort und Termin für die Lagebesprechung festsetzen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14128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7938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21748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200" y="27813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34671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57200" y="40767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57200" y="4721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20986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26844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457200" y="54070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457200" y="57880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450850" y="61483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1000" y="57086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19A0CB5-9844-4AE7-9E00-F11374BA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  <p:bldP spid="5132" grpId="0" autoUpdateAnimBg="0"/>
      <p:bldP spid="51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4450"/>
            <a:ext cx="9144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2) Was ist Ihre </a:t>
            </a:r>
            <a:r>
              <a:rPr lang="de-DE" altLang="de-DE" b="1" i="1" u="sng" dirty="0">
                <a:latin typeface="Arial" panose="020B0604020202020204" pitchFamily="34" charset="0"/>
                <a:cs typeface="Arial" panose="020B0604020202020204" pitchFamily="34" charset="0"/>
              </a:rPr>
              <a:t>erste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Tätigkeit als Einsatzleiter nach dem Eintreffen am Einsatzort?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Melder mit der Mithilfe bei der Brandursachenermittlung 		beauftragen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Einsatzbefehl an den </a:t>
            </a:r>
            <a:r>
              <a:rPr lang="de-DE" altLang="de-DE" dirty="0" err="1">
                <a:latin typeface="Arial" panose="020B0604020202020204" pitchFamily="34" charset="0"/>
                <a:cs typeface="Times New Roman" panose="02020603050405020304" pitchFamily="18" charset="0"/>
              </a:rPr>
              <a:t>GKDTen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 HLF2 der FF C-Stadt 		erteilen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Standortmöglichkeit für die Einsatzfahrzeuge suchen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Abwägen der Möglichkeiten für die Gefahrenabwehr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Umsetzung des Entschlusses und den Plan der 			Durchführung erstellen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Wasserentnahmestellen erkunden und beurteilen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Erfassen des Auftrages und Befehlsüberwachung 			durchführen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Orte für die Befehlsstellen der Gruppenkommandanten 		erkunden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Vor- und Nachteile der Einsatzmöglichkeiten beurteilen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Feststellung der Schadens-, eigenen -, allgemeinen Lage</a:t>
            </a: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11969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1901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27082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3400" y="30892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400" y="4119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533400" y="34337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533400" y="4500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539750" y="5229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539750" y="59499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539750" y="6308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621188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895D995-E5AF-4350-9079-63ACFD67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700213" y="117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1481138" y="1466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31" name="Picture 7" descr="fuehrungsverf_8_be_bil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038"/>
            <a:ext cx="9144000" cy="695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7ED69D-8AD6-49A2-9CF4-64EECE44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6</a:t>
            </a:fld>
            <a:endParaRPr lang="de-AT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533400"/>
            <a:ext cx="8686800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7350" indent="-387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de-AT" altLang="de-DE" b="1" dirty="0"/>
              <a:t>Auslieferungslager</a:t>
            </a:r>
          </a:p>
          <a:p>
            <a:pPr eaLnBrk="1" hangingPunct="1"/>
            <a:r>
              <a:rPr lang="de-AT" altLang="de-DE" dirty="0"/>
              <a:t>A-Stadt Bahnstraße Nr. 32</a:t>
            </a:r>
          </a:p>
          <a:p>
            <a:pPr eaLnBrk="1" hangingPunct="1"/>
            <a:r>
              <a:rPr lang="de-AT" altLang="de-DE" dirty="0"/>
              <a:t>Lagerhallenbrand</a:t>
            </a:r>
          </a:p>
          <a:p>
            <a:pPr eaLnBrk="1" hangingPunct="1"/>
            <a:r>
              <a:rPr lang="de-AT" altLang="de-DE" dirty="0"/>
              <a:t>Einige Paletten Papier, Karton</a:t>
            </a:r>
          </a:p>
          <a:p>
            <a:pPr eaLnBrk="1" hangingPunct="1"/>
            <a:endParaRPr lang="de-AT" altLang="de-DE" dirty="0"/>
          </a:p>
          <a:p>
            <a:pPr eaLnBrk="1" hangingPunct="1"/>
            <a:r>
              <a:rPr lang="de-AT" altLang="de-DE" dirty="0"/>
              <a:t>Laut Auskunft von Zeugen sind </a:t>
            </a:r>
          </a:p>
          <a:p>
            <a:pPr eaLnBrk="1" hangingPunct="1"/>
            <a:r>
              <a:rPr lang="de-AT" altLang="de-DE" dirty="0"/>
              <a:t>keine Personen in der </a:t>
            </a:r>
          </a:p>
          <a:p>
            <a:pPr eaLnBrk="1" hangingPunct="1"/>
            <a:r>
              <a:rPr lang="de-AT" altLang="de-DE" dirty="0"/>
              <a:t>brennenden Halle</a:t>
            </a:r>
          </a:p>
          <a:p>
            <a:pPr eaLnBrk="1" hangingPunct="1"/>
            <a:endParaRPr lang="de-AT" altLang="de-DE" dirty="0"/>
          </a:p>
          <a:p>
            <a:pPr eaLnBrk="1" hangingPunct="1"/>
            <a:r>
              <a:rPr lang="de-AT" altLang="de-DE" dirty="0"/>
              <a:t>Überflurhydranten:</a:t>
            </a:r>
          </a:p>
          <a:p>
            <a:pPr eaLnBrk="1" hangingPunct="1"/>
            <a:r>
              <a:rPr lang="de-AT" altLang="de-DE" dirty="0"/>
              <a:t>- Betriebseinfahrt,</a:t>
            </a:r>
          </a:p>
          <a:p>
            <a:pPr eaLnBrk="1" hangingPunct="1"/>
            <a:r>
              <a:rPr lang="de-AT" altLang="de-DE" dirty="0"/>
              <a:t>- Bahnstraße ca. 120 m links,</a:t>
            </a:r>
          </a:p>
          <a:p>
            <a:pPr marL="0" indent="0" eaLnBrk="1" hangingPunct="1"/>
            <a:r>
              <a:rPr lang="de-AT" altLang="de-DE" dirty="0"/>
              <a:t>- Bahnstraße ca. 160 m rechts</a:t>
            </a:r>
          </a:p>
          <a:p>
            <a:pPr eaLnBrk="1" hangingPunct="1">
              <a:buFontTx/>
              <a:buChar char="-"/>
            </a:pPr>
            <a:endParaRPr lang="de-AT" altLang="de-DE" dirty="0"/>
          </a:p>
          <a:p>
            <a:pPr eaLnBrk="1" hangingPunct="1">
              <a:spcBef>
                <a:spcPts val="600"/>
              </a:spcBef>
            </a:pPr>
            <a:endParaRPr lang="de-AT" altLang="de-DE" dirty="0"/>
          </a:p>
        </p:txBody>
      </p:sp>
      <p:pic>
        <p:nvPicPr>
          <p:cNvPr id="9222" name="Picture 6" descr="fuehrungsverf_8_be_bil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692150"/>
            <a:ext cx="4040188" cy="51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C82BB28-1835-4024-B07A-E1C046E3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7</a:t>
            </a:fld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188913"/>
            <a:ext cx="89154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3) Stellen Sie fest, worin die </a:t>
            </a:r>
            <a:r>
              <a:rPr lang="de-DE" altLang="de-DE" b="1" i="1" u="sng" dirty="0">
                <a:latin typeface="Arial" panose="020B0604020202020204" pitchFamily="34" charset="0"/>
                <a:cs typeface="Arial" panose="020B0604020202020204" pitchFamily="34" charset="0"/>
              </a:rPr>
              <a:t>größte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Gefahr nach Ihrer Erkundung liegt? 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Ausbreitung und Übergreifen des Brandes auf die 			dahinter stehende Werkstätte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Fluchtweg für die Personen im Bürogebäude 				unpassierbar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Rauchausbreitung auf die oberen Stockwerke des 			Bürogebäudes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Brandrauchbelastung für die Umwelt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Ausbreitung des Brandes auf die links vorne stehende 		Produktionshalle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Behinderung und Gefährdung durch Betriebsangehörige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Brandausbreitung auf die gesamte Lagerhalle und auf die 		davor stehenden Fahrzeuge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Produktionsausfall durch brandbedingten Stromausfall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20955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7238" y="28082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6763" y="35734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62000" y="3925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71525" y="46688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81050" y="50212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7620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755650" y="57340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" y="494188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51605C7-6CD9-46E9-B4FE-B83349BB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" y="44450"/>
            <a:ext cx="8915400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Einsatz der FF A-Stadt (wozu?)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Brandschutz der bedrohten Fahrzeuge und deren 			Entfernung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Brandbekämpfung nur mit Wasserwerfer im Außenangriff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Evakuierung des gesamten Geländes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sofortiges Errichten eines ASSP und Atemluftkompressor 		anfordern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Übergreifen des Brandes auf das Bürogebäude 			verhindern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Einsatzleitstelle auf der Betriebszufahrt errichten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Brandrauch mit Sprühstrahl niederschlagen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Notstromversorgung für die Produktionshalle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Alarmierung 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der Feuerwehren 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      B-Dorf (wozu?)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      C-Dorf (wozu?)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914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22764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37163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26574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685800" y="44878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09600" y="838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1143000" y="1524000"/>
            <a:ext cx="7543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3657600" y="6597650"/>
            <a:ext cx="4876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>
            <a:off x="3657600" y="6216650"/>
            <a:ext cx="4876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990600" y="11430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ausbreitung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(Lagerhalle, Fahrzeuge, Nachbargebäude)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581400" y="5876925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Brandbekämpfung</a:t>
            </a: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278" name="Rectangle 18"/>
          <p:cNvSpPr>
            <a:spLocks noChangeArrowheads="1"/>
          </p:cNvSpPr>
          <p:nvPr/>
        </p:nvSpPr>
        <p:spPr bwMode="auto">
          <a:xfrm>
            <a:off x="685800" y="5229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9" name="Rectangle 19"/>
          <p:cNvSpPr>
            <a:spLocks noChangeArrowheads="1"/>
          </p:cNvSpPr>
          <p:nvPr/>
        </p:nvSpPr>
        <p:spPr bwMode="auto">
          <a:xfrm>
            <a:off x="685800" y="160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26050" y="8382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Verhindern der Brand-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81" name="Line 21"/>
          <p:cNvSpPr>
            <a:spLocks noChangeShapeType="1"/>
          </p:cNvSpPr>
          <p:nvPr/>
        </p:nvSpPr>
        <p:spPr bwMode="auto">
          <a:xfrm>
            <a:off x="5181600" y="1219200"/>
            <a:ext cx="3581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11188" y="36449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09600" y="44116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1284" name="Rectangle 24"/>
          <p:cNvSpPr>
            <a:spLocks noChangeArrowheads="1"/>
          </p:cNvSpPr>
          <p:nvPr/>
        </p:nvSpPr>
        <p:spPr bwMode="auto">
          <a:xfrm>
            <a:off x="685800" y="5610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85" name="Rectangle 25"/>
          <p:cNvSpPr>
            <a:spLocks noChangeArrowheads="1"/>
          </p:cNvSpPr>
          <p:nvPr/>
        </p:nvSpPr>
        <p:spPr bwMode="auto">
          <a:xfrm>
            <a:off x="685800" y="48688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09600" y="55340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09600" y="15319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1288" name="Rectangle 27"/>
          <p:cNvSpPr>
            <a:spLocks noChangeArrowheads="1"/>
          </p:cNvSpPr>
          <p:nvPr/>
        </p:nvSpPr>
        <p:spPr bwMode="auto">
          <a:xfrm>
            <a:off x="684213" y="30686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09600" y="2997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3635375" y="6211888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Wasserversorgung, Reserve</a:t>
            </a: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E1DCD74-5075-4CBA-A9BF-21E7EC6F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82C1-945D-4CDC-AA9F-F0505CA15DA5}" type="slidenum">
              <a:rPr lang="de-AT" altLang="de-DE" smtClean="0"/>
              <a:pPr/>
              <a:t>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utoUpdateAnimBg="0"/>
      <p:bldP spid="36880" grpId="0" autoUpdateAnimBg="0"/>
      <p:bldP spid="36881" grpId="0" autoUpdateAnimBg="0"/>
      <p:bldP spid="36884" grpId="0" autoUpdateAnimBg="0"/>
      <p:bldP spid="36886" grpId="0" autoUpdateAnimBg="0"/>
      <p:bldP spid="36887" grpId="0" autoUpdateAnimBg="0"/>
      <p:bldP spid="36890" grpId="0" autoUpdateAnimBg="0"/>
      <p:bldP spid="36875" grpId="0" autoUpdateAnimBg="0"/>
      <p:bldP spid="36876" grpId="0" autoUpdateAnimBg="0"/>
      <p:bldP spid="36894" grpId="0" autoUpdateAnimBg="0"/>
    </p:bldLst>
  </p:timing>
</p:sld>
</file>

<file path=ppt/theme/theme1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2147</Words>
  <Application>Microsoft Office PowerPoint</Application>
  <PresentationFormat>Bildschirmpräsentation (4:3)</PresentationFormat>
  <Paragraphs>374</Paragraphs>
  <Slides>31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Kravitz Thermal</vt:lpstr>
      <vt:lpstr>Times New Roman</vt:lpstr>
      <vt:lpstr>Verdana</vt:lpstr>
      <vt:lpstr>Wingdings</vt:lpstr>
      <vt:lpstr>1_Vorlage Power Point FLA Gold1</vt:lpstr>
      <vt:lpstr>NÖ Feuerwehrleistungsabzeichen in Gold  (FLA Gold)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Bretterbauer</dc:creator>
  <cp:lastModifiedBy>Franz Bretterbauer</cp:lastModifiedBy>
  <cp:revision>95</cp:revision>
  <cp:lastPrinted>2020-01-18T17:51:11Z</cp:lastPrinted>
  <dcterms:created xsi:type="dcterms:W3CDTF">2003-02-18T17:33:28Z</dcterms:created>
  <dcterms:modified xsi:type="dcterms:W3CDTF">2022-01-24T07:56:24Z</dcterms:modified>
</cp:coreProperties>
</file>