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3"/>
  </p:notesMasterIdLst>
  <p:sldIdLst>
    <p:sldId id="287" r:id="rId2"/>
    <p:sldId id="257" r:id="rId3"/>
    <p:sldId id="258" r:id="rId4"/>
    <p:sldId id="259" r:id="rId5"/>
    <p:sldId id="260" r:id="rId6"/>
    <p:sldId id="261" r:id="rId7"/>
    <p:sldId id="262" r:id="rId8"/>
    <p:sldId id="263" r:id="rId9"/>
    <p:sldId id="264" r:id="rId10"/>
    <p:sldId id="265" r:id="rId11"/>
    <p:sldId id="266" r:id="rId12"/>
    <p:sldId id="267" r:id="rId13"/>
    <p:sldId id="28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9" r:id="rId29"/>
    <p:sldId id="284" r:id="rId30"/>
    <p:sldId id="285" r:id="rId31"/>
    <p:sldId id="286" r:id="rId32"/>
  </p:sldIdLst>
  <p:sldSz cx="9144000" cy="6858000" type="screen4x3"/>
  <p:notesSz cx="7099300" cy="10234613"/>
  <p:defaultTextStyle>
    <a:defPPr>
      <a:defRPr lang="de-AT"/>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02" autoAdjust="0"/>
    <p:restoredTop sz="94634" autoAdjust="0"/>
  </p:normalViewPr>
  <p:slideViewPr>
    <p:cSldViewPr>
      <p:cViewPr varScale="1">
        <p:scale>
          <a:sx n="151" d="100"/>
          <a:sy n="151" d="100"/>
        </p:scale>
        <p:origin x="19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E27B5A2A-367F-4B55-96EB-2568A4DA0ACF}" type="datetimeFigureOut">
              <a:rPr lang="de-AT" smtClean="0"/>
              <a:t>24.01.2022</a:t>
            </a:fld>
            <a:endParaRPr lang="de-AT"/>
          </a:p>
        </p:txBody>
      </p:sp>
      <p:sp>
        <p:nvSpPr>
          <p:cNvPr id="4" name="Folienbildplatzhalt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D4ADB5AA-C216-471C-BC05-FAAC4F358B5A}" type="slidenum">
              <a:rPr lang="de-AT" smtClean="0"/>
              <a:t>‹Nr.›</a:t>
            </a:fld>
            <a:endParaRPr lang="de-AT"/>
          </a:p>
        </p:txBody>
      </p:sp>
    </p:spTree>
    <p:extLst>
      <p:ext uri="{BB962C8B-B14F-4D97-AF65-F5344CB8AC3E}">
        <p14:creationId xmlns:p14="http://schemas.microsoft.com/office/powerpoint/2010/main" val="1663172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6092825"/>
            <a:ext cx="8820150" cy="765175"/>
          </a:xfrm>
          <a:prstGeom prst="rect">
            <a:avLst/>
          </a:prstGeom>
          <a:gradFill rotWithShape="1">
            <a:gsLst>
              <a:gs pos="0">
                <a:schemeClr val="accent1">
                  <a:alpha val="49001"/>
                </a:schemeClr>
              </a:gs>
              <a:gs pos="100000">
                <a:schemeClr val="bg2">
                  <a:alpha val="49001"/>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8915" name="Rectangle 3"/>
          <p:cNvSpPr>
            <a:spLocks noChangeArrowheads="1"/>
          </p:cNvSpPr>
          <p:nvPr/>
        </p:nvSpPr>
        <p:spPr bwMode="auto">
          <a:xfrm>
            <a:off x="8675688" y="0"/>
            <a:ext cx="468312" cy="6858000"/>
          </a:xfrm>
          <a:prstGeom prst="rect">
            <a:avLst/>
          </a:prstGeom>
          <a:gradFill rotWithShape="1">
            <a:gsLst>
              <a:gs pos="0">
                <a:schemeClr val="accent1">
                  <a:alpha val="49001"/>
                </a:schemeClr>
              </a:gs>
              <a:gs pos="100000">
                <a:schemeClr val="bg2">
                  <a:alpha val="49001"/>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pic>
        <p:nvPicPr>
          <p:cNvPr id="38916" name="Picture 4" descr="Hintergrund Foliengestaltu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223838"/>
            <a:ext cx="8964612" cy="6634162"/>
          </a:xfrm>
          <a:prstGeom prst="rect">
            <a:avLst/>
          </a:prstGeom>
          <a:noFill/>
          <a:extLst>
            <a:ext uri="{909E8E84-426E-40DD-AFC4-6F175D3DCCD1}">
              <a14:hiddenFill xmlns:a14="http://schemas.microsoft.com/office/drawing/2010/main">
                <a:solidFill>
                  <a:srgbClr val="FFFFFF"/>
                </a:solidFill>
              </a14:hiddenFill>
            </a:ext>
          </a:extLst>
        </p:spPr>
      </p:pic>
      <p:sp>
        <p:nvSpPr>
          <p:cNvPr id="38917" name="Rectangle 5"/>
          <p:cNvSpPr>
            <a:spLocks noGrp="1" noChangeArrowheads="1"/>
          </p:cNvSpPr>
          <p:nvPr>
            <p:ph type="ctrTitle"/>
          </p:nvPr>
        </p:nvSpPr>
        <p:spPr>
          <a:xfrm>
            <a:off x="685800" y="2130425"/>
            <a:ext cx="7772400" cy="1470025"/>
          </a:xfrm>
        </p:spPr>
        <p:txBody>
          <a:bodyPr/>
          <a:lstStyle>
            <a:lvl1pPr>
              <a:defRPr/>
            </a:lvl1pPr>
          </a:lstStyle>
          <a:p>
            <a:pPr lvl="0"/>
            <a:r>
              <a:rPr lang="de-DE" altLang="de-DE" noProof="0"/>
              <a:t>Titelmasterformat durch Klicken bearbeiten</a:t>
            </a:r>
          </a:p>
        </p:txBody>
      </p:sp>
      <p:sp>
        <p:nvSpPr>
          <p:cNvPr id="38918" name="Rectangle 6"/>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de-DE" altLang="de-DE" noProof="0"/>
              <a:t>Formatvorlage des Untertitelmasters durch Klicken bearbeiten</a:t>
            </a:r>
          </a:p>
        </p:txBody>
      </p:sp>
      <p:sp>
        <p:nvSpPr>
          <p:cNvPr id="38919" name="Rectangle 7"/>
          <p:cNvSpPr>
            <a:spLocks noGrp="1" noChangeArrowheads="1"/>
          </p:cNvSpPr>
          <p:nvPr>
            <p:ph type="dt" sz="half" idx="2"/>
          </p:nvPr>
        </p:nvSpPr>
        <p:spPr>
          <a:xfrm>
            <a:off x="457200" y="6245225"/>
            <a:ext cx="2133600" cy="476250"/>
          </a:xfrm>
        </p:spPr>
        <p:txBody>
          <a:bodyPr/>
          <a:lstStyle>
            <a:lvl1pPr>
              <a:defRPr/>
            </a:lvl1pPr>
          </a:lstStyle>
          <a:p>
            <a:endParaRPr lang="de-AT" altLang="de-DE"/>
          </a:p>
        </p:txBody>
      </p:sp>
      <p:sp>
        <p:nvSpPr>
          <p:cNvPr id="38920" name="Rectangle 8"/>
          <p:cNvSpPr>
            <a:spLocks noGrp="1" noChangeArrowheads="1"/>
          </p:cNvSpPr>
          <p:nvPr>
            <p:ph type="ftr" sz="quarter" idx="3"/>
          </p:nvPr>
        </p:nvSpPr>
        <p:spPr>
          <a:xfrm>
            <a:off x="3132138" y="6237288"/>
            <a:ext cx="2895600" cy="476250"/>
          </a:xfrm>
        </p:spPr>
        <p:txBody>
          <a:bodyPr/>
          <a:lstStyle>
            <a:lvl1pPr>
              <a:defRPr/>
            </a:lvl1pPr>
          </a:lstStyle>
          <a:p>
            <a:endParaRPr lang="de-AT" altLang="de-DE"/>
          </a:p>
        </p:txBody>
      </p:sp>
      <p:sp>
        <p:nvSpPr>
          <p:cNvPr id="38921" name="Rectangle 9"/>
          <p:cNvSpPr>
            <a:spLocks noGrp="1" noChangeArrowheads="1"/>
          </p:cNvSpPr>
          <p:nvPr>
            <p:ph type="sldNum" sz="quarter" idx="4"/>
          </p:nvPr>
        </p:nvSpPr>
        <p:spPr>
          <a:xfrm>
            <a:off x="6553200" y="6245225"/>
            <a:ext cx="2133600" cy="274638"/>
          </a:xfrm>
        </p:spPr>
        <p:txBody>
          <a:bodyPr/>
          <a:lstStyle>
            <a:lvl1pPr>
              <a:defRPr/>
            </a:lvl1pPr>
          </a:lstStyle>
          <a:p>
            <a:fld id="{EC54FAF9-D58B-4D54-A24B-73FA4D38D85C}" type="slidenum">
              <a:rPr lang="de-AT" altLang="de-DE"/>
              <a:pPr/>
              <a:t>‹Nr.›</a:t>
            </a:fld>
            <a:endParaRPr lang="de-AT" altLang="de-DE"/>
          </a:p>
        </p:txBody>
      </p:sp>
      <p:sp>
        <p:nvSpPr>
          <p:cNvPr id="38922" name="Text Box 10"/>
          <p:cNvSpPr txBox="1">
            <a:spLocks noChangeArrowheads="1"/>
          </p:cNvSpPr>
          <p:nvPr/>
        </p:nvSpPr>
        <p:spPr bwMode="auto">
          <a:xfrm>
            <a:off x="179388" y="6237288"/>
            <a:ext cx="32400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sz="800" i="1">
                <a:latin typeface="Arial" panose="020B0604020202020204" pitchFamily="34" charset="0"/>
              </a:rPr>
              <a:t>Niederösterreichischer Landesfeuerwehrverband</a:t>
            </a:r>
            <a:br>
              <a:rPr lang="de-AT" altLang="de-DE" sz="800" i="1">
                <a:latin typeface="Arial" panose="020B0604020202020204" pitchFamily="34" charset="0"/>
              </a:rPr>
            </a:br>
            <a:r>
              <a:rPr lang="de-AT" altLang="de-DE" sz="1200">
                <a:solidFill>
                  <a:srgbClr val="777777"/>
                </a:solidFill>
                <a:latin typeface="Kravitz Thermal" panose="00000400000000000000" pitchFamily="2" charset="0"/>
              </a:rPr>
              <a:t>Bezirksfeuerwehrkommando Zwettl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lvl1pPr>
              <a:defRPr/>
            </a:lvl1pPr>
          </a:lstStyle>
          <a:p>
            <a:endParaRPr lang="de-AT"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0FC3D77-07E2-4F24-9E66-1AF2A026C8A0}" type="slidenum">
              <a:rPr lang="de-AT" altLang="de-DE"/>
              <a:pPr/>
              <a:t>‹Nr.›</a:t>
            </a:fld>
            <a:endParaRPr lang="de-AT" altLang="de-DE"/>
          </a:p>
        </p:txBody>
      </p:sp>
    </p:spTree>
    <p:extLst>
      <p:ext uri="{BB962C8B-B14F-4D97-AF65-F5344CB8AC3E}">
        <p14:creationId xmlns:p14="http://schemas.microsoft.com/office/powerpoint/2010/main" val="125829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96050" y="260350"/>
            <a:ext cx="2057400" cy="5689600"/>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323850" y="260350"/>
            <a:ext cx="6019800" cy="56896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lvl1pPr>
              <a:defRPr/>
            </a:lvl1pPr>
          </a:lstStyle>
          <a:p>
            <a:endParaRPr lang="de-AT"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B711DABC-9C48-485B-8B0F-0F0FC3C81681}" type="slidenum">
              <a:rPr lang="de-AT" altLang="de-DE"/>
              <a:pPr/>
              <a:t>‹Nr.›</a:t>
            </a:fld>
            <a:endParaRPr lang="de-AT" altLang="de-DE"/>
          </a:p>
        </p:txBody>
      </p:sp>
    </p:spTree>
    <p:extLst>
      <p:ext uri="{BB962C8B-B14F-4D97-AF65-F5344CB8AC3E}">
        <p14:creationId xmlns:p14="http://schemas.microsoft.com/office/powerpoint/2010/main" val="171467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lvl1pPr>
              <a:defRPr/>
            </a:lvl1pPr>
          </a:lstStyle>
          <a:p>
            <a:endParaRPr lang="de-AT"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D69CF04C-82FD-4E2A-8A1B-5CB28A659921}" type="slidenum">
              <a:rPr lang="de-AT" altLang="de-DE"/>
              <a:pPr/>
              <a:t>‹Nr.›</a:t>
            </a:fld>
            <a:endParaRPr lang="de-AT" altLang="de-DE"/>
          </a:p>
        </p:txBody>
      </p:sp>
    </p:spTree>
    <p:extLst>
      <p:ext uri="{BB962C8B-B14F-4D97-AF65-F5344CB8AC3E}">
        <p14:creationId xmlns:p14="http://schemas.microsoft.com/office/powerpoint/2010/main" val="3274538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endParaRPr lang="de-AT"/>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AT"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AB494CA-1AF0-40B1-A9B4-9B1C219582D1}" type="slidenum">
              <a:rPr lang="de-AT" altLang="de-DE"/>
              <a:pPr/>
              <a:t>‹Nr.›</a:t>
            </a:fld>
            <a:endParaRPr lang="de-AT" altLang="de-DE"/>
          </a:p>
        </p:txBody>
      </p:sp>
    </p:spTree>
    <p:extLst>
      <p:ext uri="{BB962C8B-B14F-4D97-AF65-F5344CB8AC3E}">
        <p14:creationId xmlns:p14="http://schemas.microsoft.com/office/powerpoint/2010/main" val="120604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323850" y="1557338"/>
            <a:ext cx="3990975" cy="43926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467225" y="1557338"/>
            <a:ext cx="3992563" cy="43926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lvl1pPr>
              <a:defRPr/>
            </a:lvl1pPr>
          </a:lstStyle>
          <a:p>
            <a:endParaRPr lang="de-AT"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9E85A73-1850-40CB-A2CE-FFD3A8B84106}" type="slidenum">
              <a:rPr lang="de-AT" altLang="de-DE"/>
              <a:pPr/>
              <a:t>‹Nr.›</a:t>
            </a:fld>
            <a:endParaRPr lang="de-AT" altLang="de-DE"/>
          </a:p>
        </p:txBody>
      </p:sp>
    </p:spTree>
    <p:extLst>
      <p:ext uri="{BB962C8B-B14F-4D97-AF65-F5344CB8AC3E}">
        <p14:creationId xmlns:p14="http://schemas.microsoft.com/office/powerpoint/2010/main" val="1223720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lvl1pPr>
              <a:defRPr/>
            </a:lvl1pPr>
          </a:lstStyle>
          <a:p>
            <a:endParaRPr lang="de-AT"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6C28ED78-6DAC-4714-BBC0-EF8FFA31BD07}" type="slidenum">
              <a:rPr lang="de-AT" altLang="de-DE"/>
              <a:pPr/>
              <a:t>‹Nr.›</a:t>
            </a:fld>
            <a:endParaRPr lang="de-AT" altLang="de-DE"/>
          </a:p>
        </p:txBody>
      </p:sp>
    </p:spTree>
    <p:extLst>
      <p:ext uri="{BB962C8B-B14F-4D97-AF65-F5344CB8AC3E}">
        <p14:creationId xmlns:p14="http://schemas.microsoft.com/office/powerpoint/2010/main" val="419796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lvl1pPr>
              <a:defRPr/>
            </a:lvl1pPr>
          </a:lstStyle>
          <a:p>
            <a:endParaRPr lang="de-AT"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439BA0F5-FF90-461F-8CC9-27590669D34B}" type="slidenum">
              <a:rPr lang="de-AT" altLang="de-DE"/>
              <a:pPr/>
              <a:t>‹Nr.›</a:t>
            </a:fld>
            <a:endParaRPr lang="de-AT" altLang="de-DE"/>
          </a:p>
        </p:txBody>
      </p:sp>
    </p:spTree>
    <p:extLst>
      <p:ext uri="{BB962C8B-B14F-4D97-AF65-F5344CB8AC3E}">
        <p14:creationId xmlns:p14="http://schemas.microsoft.com/office/powerpoint/2010/main" val="345260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AT"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FF09796B-29D3-4A1E-9CAA-FB72171FF086}" type="slidenum">
              <a:rPr lang="de-AT" altLang="de-DE"/>
              <a:pPr/>
              <a:t>‹Nr.›</a:t>
            </a:fld>
            <a:endParaRPr lang="de-AT" altLang="de-DE"/>
          </a:p>
        </p:txBody>
      </p:sp>
    </p:spTree>
    <p:extLst>
      <p:ext uri="{BB962C8B-B14F-4D97-AF65-F5344CB8AC3E}">
        <p14:creationId xmlns:p14="http://schemas.microsoft.com/office/powerpoint/2010/main" val="176416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AT"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A4D0DFFA-06A5-4A3D-8AF8-4C431B17D093}" type="slidenum">
              <a:rPr lang="de-AT" altLang="de-DE"/>
              <a:pPr/>
              <a:t>‹Nr.›</a:t>
            </a:fld>
            <a:endParaRPr lang="de-AT" altLang="de-DE"/>
          </a:p>
        </p:txBody>
      </p:sp>
    </p:spTree>
    <p:extLst>
      <p:ext uri="{BB962C8B-B14F-4D97-AF65-F5344CB8AC3E}">
        <p14:creationId xmlns:p14="http://schemas.microsoft.com/office/powerpoint/2010/main" val="3559287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AT"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329538C9-9E93-4649-91F1-CB4BACAD2B8D}" type="slidenum">
              <a:rPr lang="de-AT" altLang="de-DE"/>
              <a:pPr/>
              <a:t>‹Nr.›</a:t>
            </a:fld>
            <a:endParaRPr lang="de-AT" altLang="de-DE"/>
          </a:p>
        </p:txBody>
      </p:sp>
    </p:spTree>
    <p:extLst>
      <p:ext uri="{BB962C8B-B14F-4D97-AF65-F5344CB8AC3E}">
        <p14:creationId xmlns:p14="http://schemas.microsoft.com/office/powerpoint/2010/main" val="195453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6092825"/>
            <a:ext cx="8820150" cy="765175"/>
          </a:xfrm>
          <a:prstGeom prst="rect">
            <a:avLst/>
          </a:prstGeom>
          <a:gradFill rotWithShape="1">
            <a:gsLst>
              <a:gs pos="0">
                <a:schemeClr val="accent1">
                  <a:alpha val="49001"/>
                </a:schemeClr>
              </a:gs>
              <a:gs pos="100000">
                <a:schemeClr val="bg2">
                  <a:alpha val="49001"/>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7891" name="Rectangle 3"/>
          <p:cNvSpPr>
            <a:spLocks noChangeArrowheads="1"/>
          </p:cNvSpPr>
          <p:nvPr/>
        </p:nvSpPr>
        <p:spPr bwMode="auto">
          <a:xfrm>
            <a:off x="8675688" y="0"/>
            <a:ext cx="468312" cy="6858000"/>
          </a:xfrm>
          <a:prstGeom prst="rect">
            <a:avLst/>
          </a:prstGeom>
          <a:gradFill rotWithShape="1">
            <a:gsLst>
              <a:gs pos="0">
                <a:schemeClr val="accent1">
                  <a:alpha val="49001"/>
                </a:schemeClr>
              </a:gs>
              <a:gs pos="100000">
                <a:schemeClr val="bg2">
                  <a:alpha val="49001"/>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pic>
        <p:nvPicPr>
          <p:cNvPr id="37892" name="Picture 4" descr="Hintergrund Foliengestaltu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9388" y="223838"/>
            <a:ext cx="8964612" cy="6634162"/>
          </a:xfrm>
          <a:prstGeom prst="rect">
            <a:avLst/>
          </a:prstGeom>
          <a:noFill/>
          <a:extLst>
            <a:ext uri="{909E8E84-426E-40DD-AFC4-6F175D3DCCD1}">
              <a14:hiddenFill xmlns:a14="http://schemas.microsoft.com/office/drawing/2010/main">
                <a:solidFill>
                  <a:srgbClr val="FFFFFF"/>
                </a:solidFill>
              </a14:hiddenFill>
            </a:ext>
          </a:extLst>
        </p:spPr>
      </p:pic>
      <p:sp>
        <p:nvSpPr>
          <p:cNvPr id="37893" name="Rectangle 5"/>
          <p:cNvSpPr>
            <a:spLocks noGrp="1" noChangeArrowheads="1"/>
          </p:cNvSpPr>
          <p:nvPr>
            <p:ph type="title"/>
          </p:nvPr>
        </p:nvSpPr>
        <p:spPr bwMode="auto">
          <a:xfrm>
            <a:off x="323850"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AT" altLang="de-DE"/>
              <a:t>Titelmasterformat durch Klicken bearbeiten</a:t>
            </a:r>
          </a:p>
        </p:txBody>
      </p:sp>
      <p:sp>
        <p:nvSpPr>
          <p:cNvPr id="37894" name="Rectangle 6"/>
          <p:cNvSpPr>
            <a:spLocks noGrp="1" noChangeArrowheads="1"/>
          </p:cNvSpPr>
          <p:nvPr>
            <p:ph type="body" idx="1"/>
          </p:nvPr>
        </p:nvSpPr>
        <p:spPr bwMode="auto">
          <a:xfrm>
            <a:off x="323850" y="1557338"/>
            <a:ext cx="8135938" cy="439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AT" altLang="de-DE"/>
              <a:t>Textmasterformate durch Klicken bearbeiten</a:t>
            </a:r>
          </a:p>
          <a:p>
            <a:pPr lvl="1"/>
            <a:r>
              <a:rPr lang="de-AT" altLang="de-DE"/>
              <a:t>Zweite Ebene</a:t>
            </a:r>
          </a:p>
          <a:p>
            <a:pPr lvl="2"/>
            <a:r>
              <a:rPr lang="de-AT" altLang="de-DE"/>
              <a:t>Dritte Ebene</a:t>
            </a:r>
          </a:p>
          <a:p>
            <a:pPr lvl="3"/>
            <a:r>
              <a:rPr lang="de-AT" altLang="de-DE"/>
              <a:t>Vierte Ebene</a:t>
            </a:r>
          </a:p>
          <a:p>
            <a:pPr lvl="4"/>
            <a:r>
              <a:rPr lang="de-AT" altLang="de-DE"/>
              <a:t>Fünfte Ebene</a:t>
            </a:r>
          </a:p>
        </p:txBody>
      </p:sp>
      <p:sp>
        <p:nvSpPr>
          <p:cNvPr id="37895" name="Rectangle 7"/>
          <p:cNvSpPr>
            <a:spLocks noGrp="1" noChangeArrowheads="1"/>
          </p:cNvSpPr>
          <p:nvPr>
            <p:ph type="dt" sz="half" idx="2"/>
          </p:nvPr>
        </p:nvSpPr>
        <p:spPr bwMode="auto">
          <a:xfrm>
            <a:off x="6659563" y="6381750"/>
            <a:ext cx="10541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de-AT" altLang="de-DE"/>
          </a:p>
        </p:txBody>
      </p:sp>
      <p:sp>
        <p:nvSpPr>
          <p:cNvPr id="37896" name="Rectangle 8"/>
          <p:cNvSpPr>
            <a:spLocks noGrp="1" noChangeArrowheads="1"/>
          </p:cNvSpPr>
          <p:nvPr>
            <p:ph type="ftr" sz="quarter" idx="3"/>
          </p:nvPr>
        </p:nvSpPr>
        <p:spPr bwMode="auto">
          <a:xfrm>
            <a:off x="2987675" y="6381750"/>
            <a:ext cx="35433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de-DE" altLang="de-DE"/>
          </a:p>
        </p:txBody>
      </p:sp>
      <p:sp>
        <p:nvSpPr>
          <p:cNvPr id="37897" name="Rectangle 9"/>
          <p:cNvSpPr>
            <a:spLocks noGrp="1" noChangeArrowheads="1"/>
          </p:cNvSpPr>
          <p:nvPr>
            <p:ph type="sldNum" sz="quarter" idx="4"/>
          </p:nvPr>
        </p:nvSpPr>
        <p:spPr bwMode="auto">
          <a:xfrm>
            <a:off x="7812088" y="6381750"/>
            <a:ext cx="6477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r">
              <a:defRPr sz="1200">
                <a:latin typeface="+mn-lt"/>
              </a:defRPr>
            </a:lvl1pPr>
          </a:lstStyle>
          <a:p>
            <a:fld id="{80337F8B-988C-4DEF-8939-7EFD287DE124}" type="slidenum">
              <a:rPr lang="de-AT" altLang="de-DE"/>
              <a:pPr/>
              <a:t>‹Nr.›</a:t>
            </a:fld>
            <a:endParaRPr lang="de-AT" altLang="de-DE"/>
          </a:p>
        </p:txBody>
      </p:sp>
      <p:sp>
        <p:nvSpPr>
          <p:cNvPr id="37898" name="Text Box 10"/>
          <p:cNvSpPr txBox="1">
            <a:spLocks noChangeArrowheads="1"/>
          </p:cNvSpPr>
          <p:nvPr/>
        </p:nvSpPr>
        <p:spPr bwMode="auto">
          <a:xfrm>
            <a:off x="179388" y="6237288"/>
            <a:ext cx="32400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ltLang="de-DE" sz="1200">
              <a:solidFill>
                <a:srgbClr val="777777"/>
              </a:solidFill>
              <a:latin typeface="Kravitz Thermal" panose="00000400000000000000" pitchFamily="2" charset="0"/>
            </a:endParaRPr>
          </a:p>
        </p:txBody>
      </p:sp>
      <p:pic>
        <p:nvPicPr>
          <p:cNvPr id="37899" name="Picture 11" descr="fla_gold_4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95288" y="333375"/>
            <a:ext cx="1181100" cy="13684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5800" y="3978275"/>
            <a:ext cx="7772400" cy="822325"/>
          </a:xfrm>
        </p:spPr>
        <p:txBody>
          <a:bodyPr/>
          <a:lstStyle/>
          <a:p>
            <a:r>
              <a:rPr lang="de-DE" altLang="de-DE" sz="2400" b="1">
                <a:solidFill>
                  <a:schemeClr val="tx1"/>
                </a:solidFill>
                <a:latin typeface="Verdana" panose="020B0604030504040204" pitchFamily="34" charset="0"/>
              </a:rPr>
              <a:t>NÖ Feuerwehrleistungsabzeichen in Gold </a:t>
            </a:r>
            <a:br>
              <a:rPr lang="de-DE" altLang="de-DE" sz="2400" b="1">
                <a:solidFill>
                  <a:schemeClr val="tx1"/>
                </a:solidFill>
                <a:latin typeface="Verdana" panose="020B0604030504040204" pitchFamily="34" charset="0"/>
              </a:rPr>
            </a:br>
            <a:r>
              <a:rPr lang="de-DE" altLang="de-DE" sz="2400" b="1">
                <a:solidFill>
                  <a:schemeClr val="tx1"/>
                </a:solidFill>
                <a:latin typeface="Verdana" panose="020B0604030504040204" pitchFamily="34" charset="0"/>
              </a:rPr>
              <a:t>(FLA Gold)</a:t>
            </a:r>
          </a:p>
        </p:txBody>
      </p:sp>
      <p:sp>
        <p:nvSpPr>
          <p:cNvPr id="39939" name="Rectangle 3"/>
          <p:cNvSpPr>
            <a:spLocks noGrp="1" noChangeArrowheads="1"/>
          </p:cNvSpPr>
          <p:nvPr>
            <p:ph type="subTitle" idx="1"/>
          </p:nvPr>
        </p:nvSpPr>
        <p:spPr>
          <a:xfrm>
            <a:off x="1371600" y="4876800"/>
            <a:ext cx="6400800" cy="1371600"/>
          </a:xfrm>
        </p:spPr>
        <p:txBody>
          <a:bodyPr/>
          <a:lstStyle/>
          <a:p>
            <a:pPr>
              <a:spcBef>
                <a:spcPct val="50000"/>
              </a:spcBef>
            </a:pPr>
            <a:r>
              <a:rPr lang="de-DE" altLang="de-DE" sz="2400" b="1" dirty="0">
                <a:latin typeface="Verdana" panose="020B0604030504040204" pitchFamily="34" charset="0"/>
              </a:rPr>
              <a:t>Disziplin: </a:t>
            </a:r>
            <a:br>
              <a:rPr lang="de-DE" altLang="de-DE" sz="2400" b="1" dirty="0">
                <a:latin typeface="Verdana" panose="020B0604030504040204" pitchFamily="34" charset="0"/>
              </a:rPr>
            </a:br>
            <a:r>
              <a:rPr lang="de-DE" altLang="de-DE" sz="2400" b="1" dirty="0">
                <a:latin typeface="Verdana" panose="020B0604030504040204" pitchFamily="34" charset="0"/>
              </a:rPr>
              <a:t>„Führungsverfahren“</a:t>
            </a:r>
            <a:br>
              <a:rPr lang="de-DE" altLang="de-DE" sz="2400" b="1" dirty="0">
                <a:latin typeface="Verdana" panose="020B0604030504040204" pitchFamily="34" charset="0"/>
              </a:rPr>
            </a:br>
            <a:r>
              <a:rPr lang="de-DE" altLang="de-DE" sz="2400" b="1" dirty="0">
                <a:latin typeface="Verdana" panose="020B0604030504040204" pitchFamily="34" charset="0"/>
              </a:rPr>
              <a:t>Beispiel 7</a:t>
            </a:r>
            <a:endParaRPr lang="de-DE" altLang="de-DE" dirty="0"/>
          </a:p>
        </p:txBody>
      </p:sp>
      <p:pic>
        <p:nvPicPr>
          <p:cNvPr id="39940" name="Picture 4" descr="fla_gold_7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520700"/>
            <a:ext cx="2514600" cy="29083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a:extLst>
              <a:ext uri="{FF2B5EF4-FFF2-40B4-BE49-F238E27FC236}">
                <a16:creationId xmlns:a16="http://schemas.microsoft.com/office/drawing/2014/main" id="{06EFA843-1D2E-4301-931E-65AA5E8D7677}"/>
              </a:ext>
            </a:extLst>
          </p:cNvPr>
          <p:cNvSpPr>
            <a:spLocks noGrp="1"/>
          </p:cNvSpPr>
          <p:nvPr>
            <p:ph type="sldNum" sz="quarter" idx="4"/>
          </p:nvPr>
        </p:nvSpPr>
        <p:spPr/>
        <p:txBody>
          <a:bodyPr/>
          <a:lstStyle/>
          <a:p>
            <a:fld id="{EC54FAF9-D58B-4D54-A24B-73FA4D38D85C}" type="slidenum">
              <a:rPr lang="de-AT" altLang="de-DE" smtClean="0"/>
              <a:pPr/>
              <a:t>1</a:t>
            </a:fld>
            <a:endParaRPr lang="de-AT" alt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28600" y="533400"/>
            <a:ext cx="8915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5) </a:t>
            </a:r>
            <a:r>
              <a:rPr lang="de-DE" altLang="de-DE" b="1" dirty="0">
                <a:latin typeface="Arial" panose="020B0604020202020204" pitchFamily="34" charset="0"/>
                <a:cs typeface="Times New Roman" panose="02020603050405020304" pitchFamily="18" charset="0"/>
              </a:rPr>
              <a:t>Zur Umsetzung des Entschlusses geben Sie als Einsatzleiter:</a:t>
            </a:r>
            <a:endParaRPr lang="de-DE" altLang="de-DE" dirty="0">
              <a:cs typeface="Times New Roman" panose="02020603050405020304" pitchFamily="18" charset="0"/>
            </a:endParaRPr>
          </a:p>
          <a:p>
            <a:r>
              <a:rPr lang="de-DE" altLang="de-DE" dirty="0">
                <a:latin typeface="Arial" panose="020B0604020202020204" pitchFamily="34" charset="0"/>
                <a:cs typeface="Times New Roman" panose="02020603050405020304" pitchFamily="18" charset="0"/>
              </a:rPr>
              <a:t> </a:t>
            </a:r>
            <a:endParaRPr lang="de-DE" altLang="de-DE" dirty="0">
              <a:cs typeface="Times New Roman" panose="02020603050405020304" pitchFamily="18" charset="0"/>
            </a:endParaRPr>
          </a:p>
          <a:p>
            <a:r>
              <a:rPr lang="de-AT" altLang="de-DE" dirty="0">
                <a:latin typeface="Arial" panose="020B0604020202020204" pitchFamily="34" charset="0"/>
                <a:cs typeface="Times New Roman" panose="02020603050405020304" pitchFamily="18" charset="0"/>
                <a:sym typeface="Wingdings" panose="05000000000000000000" pitchFamily="2" charset="2"/>
              </a:rPr>
              <a:t>	eine Einsatzanweisung</a:t>
            </a:r>
            <a:br>
              <a:rPr lang="de-AT" altLang="de-DE" dirty="0">
                <a:latin typeface="Arial" panose="020B0604020202020204" pitchFamily="34" charset="0"/>
                <a:cs typeface="Times New Roman" panose="02020603050405020304" pitchFamily="18" charset="0"/>
                <a:sym typeface="Wingdings" panose="05000000000000000000" pitchFamily="2" charset="2"/>
              </a:rPr>
            </a:br>
            <a:endParaRPr lang="de-AT" altLang="de-DE" dirty="0">
              <a:latin typeface="Arial" panose="020B0604020202020204" pitchFamily="34" charset="0"/>
              <a:cs typeface="Times New Roman" panose="02020603050405020304" pitchFamily="18" charset="0"/>
              <a:sym typeface="Wingdings" panose="05000000000000000000" pitchFamily="2" charset="2"/>
            </a:endParaRPr>
          </a:p>
          <a:p>
            <a:r>
              <a:rPr lang="de-AT" altLang="de-DE" dirty="0">
                <a:cs typeface="Times New Roman" panose="02020603050405020304" pitchFamily="18" charset="0"/>
                <a:sym typeface="Wingdings" panose="05000000000000000000" pitchFamily="2" charset="2"/>
              </a:rPr>
              <a:t>	</a:t>
            </a:r>
            <a:r>
              <a:rPr lang="de-AT" altLang="de-DE" dirty="0">
                <a:latin typeface="Arial" panose="020B0604020202020204" pitchFamily="34" charset="0"/>
                <a:cs typeface="Times New Roman" panose="02020603050405020304" pitchFamily="18" charset="0"/>
                <a:sym typeface="Wingdings" panose="05000000000000000000" pitchFamily="2" charset="2"/>
              </a:rPr>
              <a:t>eine Einsatzmeldung</a:t>
            </a:r>
            <a:br>
              <a:rPr lang="de-AT" altLang="de-DE" dirty="0">
                <a:latin typeface="Arial" panose="020B0604020202020204" pitchFamily="34" charset="0"/>
                <a:cs typeface="Times New Roman" panose="02020603050405020304" pitchFamily="18" charset="0"/>
                <a:sym typeface="Wingdings" panose="05000000000000000000" pitchFamily="2" charset="2"/>
              </a:rPr>
            </a:br>
            <a:endParaRPr lang="de-AT" altLang="de-DE" dirty="0">
              <a:latin typeface="Arial" panose="020B0604020202020204" pitchFamily="34" charset="0"/>
              <a:cs typeface="Times New Roman" panose="02020603050405020304" pitchFamily="18" charset="0"/>
              <a:sym typeface="Wingdings" panose="05000000000000000000" pitchFamily="2" charset="2"/>
            </a:endParaRPr>
          </a:p>
          <a:p>
            <a:r>
              <a:rPr lang="de-AT" altLang="de-DE" dirty="0">
                <a:latin typeface="Arial" panose="020B0604020202020204" pitchFamily="34" charset="0"/>
                <a:cs typeface="Times New Roman" panose="02020603050405020304" pitchFamily="18" charset="0"/>
                <a:sym typeface="Wingdings" panose="05000000000000000000" pitchFamily="2" charset="2"/>
              </a:rPr>
              <a:t>	einen mündlichen Einsatzbescheid</a:t>
            </a:r>
            <a:br>
              <a:rPr lang="de-AT" altLang="de-DE" dirty="0">
                <a:latin typeface="Arial" panose="020B0604020202020204" pitchFamily="34" charset="0"/>
                <a:cs typeface="Times New Roman" panose="02020603050405020304" pitchFamily="18" charset="0"/>
                <a:sym typeface="Wingdings" panose="05000000000000000000" pitchFamily="2" charset="2"/>
              </a:rPr>
            </a:br>
            <a:endParaRPr lang="de-AT" altLang="de-DE" dirty="0">
              <a:latin typeface="Arial" panose="020B0604020202020204" pitchFamily="34" charset="0"/>
              <a:cs typeface="Times New Roman" panose="02020603050405020304" pitchFamily="18" charset="0"/>
              <a:sym typeface="Wingdings" panose="05000000000000000000" pitchFamily="2" charset="2"/>
            </a:endParaRPr>
          </a:p>
          <a:p>
            <a:r>
              <a:rPr lang="de-AT" altLang="de-DE" dirty="0">
                <a:latin typeface="Arial" panose="020B0604020202020204" pitchFamily="34" charset="0"/>
                <a:cs typeface="Times New Roman" panose="02020603050405020304" pitchFamily="18" charset="0"/>
                <a:sym typeface="Wingdings" panose="05000000000000000000" pitchFamily="2" charset="2"/>
              </a:rPr>
              <a:t>	einen Befehl</a:t>
            </a:r>
            <a:br>
              <a:rPr lang="de-AT" altLang="de-DE" dirty="0">
                <a:latin typeface="Arial" panose="020B0604020202020204" pitchFamily="34" charset="0"/>
                <a:cs typeface="Times New Roman" panose="02020603050405020304" pitchFamily="18" charset="0"/>
                <a:sym typeface="Wingdings" panose="05000000000000000000" pitchFamily="2" charset="2"/>
              </a:rPr>
            </a:br>
            <a:endParaRPr lang="de-AT" altLang="de-DE" dirty="0">
              <a:latin typeface="Arial" panose="020B0604020202020204" pitchFamily="34" charset="0"/>
              <a:cs typeface="Times New Roman" panose="02020603050405020304" pitchFamily="18" charset="0"/>
              <a:sym typeface="Wingdings" panose="05000000000000000000" pitchFamily="2" charset="2"/>
            </a:endParaRPr>
          </a:p>
          <a:p>
            <a:r>
              <a:rPr lang="de-AT" altLang="de-DE" dirty="0">
                <a:latin typeface="Arial" panose="020B0604020202020204" pitchFamily="34" charset="0"/>
                <a:cs typeface="Times New Roman" panose="02020603050405020304" pitchFamily="18" charset="0"/>
                <a:sym typeface="Wingdings" panose="05000000000000000000" pitchFamily="2" charset="2"/>
              </a:rPr>
              <a:t>	eine Dienstanweisung</a:t>
            </a:r>
          </a:p>
        </p:txBody>
      </p:sp>
      <p:sp>
        <p:nvSpPr>
          <p:cNvPr id="12291" name="Rectangle 3"/>
          <p:cNvSpPr>
            <a:spLocks noChangeArrowheads="1"/>
          </p:cNvSpPr>
          <p:nvPr/>
        </p:nvSpPr>
        <p:spPr bwMode="auto">
          <a:xfrm>
            <a:off x="685800" y="1676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2292" name="Rectangle 4"/>
          <p:cNvSpPr>
            <a:spLocks noChangeArrowheads="1"/>
          </p:cNvSpPr>
          <p:nvPr/>
        </p:nvSpPr>
        <p:spPr bwMode="auto">
          <a:xfrm>
            <a:off x="685800" y="2362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2293" name="Rectangle 5"/>
          <p:cNvSpPr>
            <a:spLocks noChangeArrowheads="1"/>
          </p:cNvSpPr>
          <p:nvPr/>
        </p:nvSpPr>
        <p:spPr bwMode="auto">
          <a:xfrm>
            <a:off x="685800" y="3886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2294" name="Rectangle 6"/>
          <p:cNvSpPr>
            <a:spLocks noChangeArrowheads="1"/>
          </p:cNvSpPr>
          <p:nvPr/>
        </p:nvSpPr>
        <p:spPr bwMode="auto">
          <a:xfrm>
            <a:off x="685800" y="3124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2295" name="Rectangle 7"/>
          <p:cNvSpPr>
            <a:spLocks noChangeArrowheads="1"/>
          </p:cNvSpPr>
          <p:nvPr/>
        </p:nvSpPr>
        <p:spPr bwMode="auto">
          <a:xfrm>
            <a:off x="685800" y="4648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2296" name="Text Box 8"/>
          <p:cNvSpPr txBox="1">
            <a:spLocks noChangeArrowheads="1"/>
          </p:cNvSpPr>
          <p:nvPr/>
        </p:nvSpPr>
        <p:spPr bwMode="auto">
          <a:xfrm>
            <a:off x="609600" y="3810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 name="Foliennummernplatzhalter 1">
            <a:extLst>
              <a:ext uri="{FF2B5EF4-FFF2-40B4-BE49-F238E27FC236}">
                <a16:creationId xmlns:a16="http://schemas.microsoft.com/office/drawing/2014/main" id="{9AA2BBA9-20EA-4F68-89EB-DABDEA9384B1}"/>
              </a:ext>
            </a:extLst>
          </p:cNvPr>
          <p:cNvSpPr>
            <a:spLocks noGrp="1"/>
          </p:cNvSpPr>
          <p:nvPr>
            <p:ph type="sldNum" sz="quarter" idx="12"/>
          </p:nvPr>
        </p:nvSpPr>
        <p:spPr/>
        <p:txBody>
          <a:bodyPr/>
          <a:lstStyle/>
          <a:p>
            <a:fld id="{FF09796B-29D3-4A1E-9CAA-FB72171FF086}" type="slidenum">
              <a:rPr lang="de-AT" altLang="de-DE" smtClean="0"/>
              <a:pPr/>
              <a:t>10</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 calcmode="lin" valueType="num">
                                      <p:cBhvr additive="base">
                                        <p:cTn id="7" dur="500" fill="hold"/>
                                        <p:tgtEl>
                                          <p:spTgt spid="12296"/>
                                        </p:tgtEl>
                                        <p:attrNameLst>
                                          <p:attrName>ppt_x</p:attrName>
                                        </p:attrNameLst>
                                      </p:cBhvr>
                                      <p:tavLst>
                                        <p:tav tm="0">
                                          <p:val>
                                            <p:strVal val="0-#ppt_w/2"/>
                                          </p:val>
                                        </p:tav>
                                        <p:tav tm="100000">
                                          <p:val>
                                            <p:strVal val="#ppt_x"/>
                                          </p:val>
                                        </p:tav>
                                      </p:tavLst>
                                    </p:anim>
                                    <p:anim calcmode="lin" valueType="num">
                                      <p:cBhvr additive="base">
                                        <p:cTn id="8" dur="500" fill="hold"/>
                                        <p:tgtEl>
                                          <p:spTgt spid="122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28600" y="533400"/>
            <a:ext cx="8915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6) </a:t>
            </a:r>
            <a:r>
              <a:rPr lang="de-AT" altLang="de-DE" b="1" dirty="0">
                <a:latin typeface="Arial" panose="020B0604020202020204" pitchFamily="34" charset="0"/>
                <a:cs typeface="Times New Roman" panose="02020603050405020304" pitchFamily="18" charset="0"/>
              </a:rPr>
              <a:t>Befehl an die Gruppenkommandanten der </a:t>
            </a:r>
            <a:r>
              <a:rPr lang="de-AT" altLang="de-DE" b="1" i="1" dirty="0">
                <a:latin typeface="Arial" panose="020B0604020202020204" pitchFamily="34" charset="0"/>
                <a:cs typeface="Times New Roman" panose="02020603050405020304" pitchFamily="18" charset="0"/>
              </a:rPr>
              <a:t>FF A-Dorf</a:t>
            </a:r>
            <a:br>
              <a:rPr lang="de-DE" altLang="de-DE" b="1" i="1" dirty="0">
                <a:latin typeface="Arial" panose="020B0604020202020204" pitchFamily="34" charset="0"/>
                <a:cs typeface="Times New Roman" panose="02020603050405020304" pitchFamily="18" charset="0"/>
              </a:rPr>
            </a:br>
            <a:endParaRPr lang="de-DE" altLang="de-DE" dirty="0">
              <a:cs typeface="Times New Roman" panose="02020603050405020304" pitchFamily="18" charset="0"/>
            </a:endParaRPr>
          </a:p>
          <a:p>
            <a:r>
              <a:rPr lang="de-DE" altLang="de-DE" b="1" dirty="0">
                <a:latin typeface="Arial" panose="020B0604020202020204" pitchFamily="34" charset="0"/>
                <a:cs typeface="Times New Roman" panose="02020603050405020304" pitchFamily="18" charset="0"/>
              </a:rPr>
              <a:t>1. LAGE: </a:t>
            </a:r>
            <a:br>
              <a:rPr lang="de-DE" altLang="de-DE" b="1" dirty="0">
                <a:latin typeface="Arial" panose="020B0604020202020204" pitchFamily="34" charset="0"/>
                <a:cs typeface="Times New Roman" panose="02020603050405020304" pitchFamily="18" charset="0"/>
              </a:rPr>
            </a:br>
            <a:endParaRPr lang="de-DE" altLang="de-DE" b="1" dirty="0">
              <a:latin typeface="Arial" panose="020B0604020202020204" pitchFamily="34" charset="0"/>
              <a:cs typeface="Times New Roman" panose="02020603050405020304" pitchFamily="18" charset="0"/>
            </a:endParaRPr>
          </a:p>
          <a:p>
            <a:endParaRPr lang="de-DE" altLang="de-DE" b="1" dirty="0">
              <a:latin typeface="Arial" panose="020B0604020202020204" pitchFamily="34" charset="0"/>
              <a:cs typeface="Times New Roman" panose="02020603050405020304" pitchFamily="18" charset="0"/>
            </a:endParaRPr>
          </a:p>
          <a:p>
            <a:endParaRPr lang="de-DE" altLang="de-DE" b="1" dirty="0">
              <a:latin typeface="Arial" panose="020B0604020202020204" pitchFamily="34" charset="0"/>
              <a:cs typeface="Times New Roman" panose="02020603050405020304" pitchFamily="18" charset="0"/>
            </a:endParaRPr>
          </a:p>
          <a:p>
            <a:endParaRPr lang="de-DE" altLang="de-DE" b="1" dirty="0">
              <a:latin typeface="Arial" panose="020B0604020202020204" pitchFamily="34" charset="0"/>
              <a:cs typeface="Times New Roman" panose="02020603050405020304" pitchFamily="18" charset="0"/>
            </a:endParaRPr>
          </a:p>
          <a:p>
            <a:endParaRPr lang="de-DE" altLang="de-DE" b="1" dirty="0">
              <a:latin typeface="Arial" panose="020B0604020202020204" pitchFamily="34" charset="0"/>
              <a:cs typeface="Times New Roman" panose="02020603050405020304" pitchFamily="18" charset="0"/>
            </a:endParaRPr>
          </a:p>
          <a:p>
            <a:endParaRPr lang="de-DE" altLang="de-DE" b="1" dirty="0">
              <a:latin typeface="Arial" panose="020B0604020202020204" pitchFamily="34" charset="0"/>
              <a:cs typeface="Times New Roman" panose="02020603050405020304" pitchFamily="18" charset="0"/>
            </a:endParaRPr>
          </a:p>
          <a:p>
            <a:endParaRPr lang="de-DE" altLang="de-DE" b="1" dirty="0">
              <a:latin typeface="Arial" panose="020B0604020202020204" pitchFamily="34" charset="0"/>
              <a:cs typeface="Times New Roman" panose="02020603050405020304" pitchFamily="18" charset="0"/>
            </a:endParaRPr>
          </a:p>
          <a:p>
            <a:endParaRPr lang="de-DE" altLang="de-DE" b="1" dirty="0">
              <a:latin typeface="Arial" panose="020B0604020202020204" pitchFamily="34" charset="0"/>
              <a:cs typeface="Times New Roman" panose="02020603050405020304" pitchFamily="18" charset="0"/>
            </a:endParaRPr>
          </a:p>
          <a:p>
            <a:r>
              <a:rPr lang="de-DE" altLang="de-DE" b="1" dirty="0">
                <a:solidFill>
                  <a:srgbClr val="000000"/>
                </a:solidFill>
                <a:latin typeface="Arial" panose="020B0604020202020204" pitchFamily="34" charset="0"/>
                <a:cs typeface="Times New Roman" panose="02020603050405020304" pitchFamily="18" charset="0"/>
              </a:rPr>
              <a:t> </a:t>
            </a:r>
            <a:br>
              <a:rPr lang="de-DE" altLang="de-DE" b="1" dirty="0">
                <a:solidFill>
                  <a:srgbClr val="000000"/>
                </a:solidFill>
                <a:latin typeface="Arial" panose="020B0604020202020204" pitchFamily="34" charset="0"/>
                <a:cs typeface="Times New Roman" panose="02020603050405020304" pitchFamily="18" charset="0"/>
              </a:rPr>
            </a:br>
            <a:r>
              <a:rPr lang="de-DE" altLang="de-DE" b="1" dirty="0">
                <a:solidFill>
                  <a:srgbClr val="000000"/>
                </a:solidFill>
                <a:latin typeface="Arial" panose="020B0604020202020204" pitchFamily="34" charset="0"/>
                <a:cs typeface="Times New Roman" panose="02020603050405020304" pitchFamily="18" charset="0"/>
              </a:rPr>
              <a:t>2. </a:t>
            </a:r>
            <a:r>
              <a:rPr lang="de-DE" altLang="de-DE" b="1" dirty="0">
                <a:latin typeface="Arial" panose="020B0604020202020204" pitchFamily="34" charset="0"/>
                <a:cs typeface="Times New Roman" panose="02020603050405020304" pitchFamily="18" charset="0"/>
              </a:rPr>
              <a:t>ENTSCHLUSS</a:t>
            </a:r>
            <a:r>
              <a:rPr lang="de-DE" altLang="de-DE" b="1" dirty="0">
                <a:solidFill>
                  <a:srgbClr val="000000"/>
                </a:solidFill>
                <a:latin typeface="Arial" panose="020B0604020202020204" pitchFamily="34" charset="0"/>
                <a:cs typeface="Times New Roman" panose="02020603050405020304" pitchFamily="18" charset="0"/>
              </a:rPr>
              <a:t>:</a:t>
            </a:r>
            <a:endParaRPr lang="de-AT" altLang="de-DE" b="1" dirty="0">
              <a:solidFill>
                <a:srgbClr val="000000"/>
              </a:solidFill>
              <a:latin typeface="Arial" panose="020B0604020202020204" pitchFamily="34" charset="0"/>
              <a:cs typeface="Times New Roman" panose="02020603050405020304" pitchFamily="18" charset="0"/>
            </a:endParaRPr>
          </a:p>
        </p:txBody>
      </p:sp>
      <p:sp>
        <p:nvSpPr>
          <p:cNvPr id="13316" name="Line 4"/>
          <p:cNvSpPr>
            <a:spLocks noChangeShapeType="1"/>
          </p:cNvSpPr>
          <p:nvPr/>
        </p:nvSpPr>
        <p:spPr bwMode="auto">
          <a:xfrm>
            <a:off x="304800" y="4343400"/>
            <a:ext cx="2667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3326" name="Text Box 14"/>
          <p:cNvSpPr txBox="1">
            <a:spLocks noChangeArrowheads="1"/>
          </p:cNvSpPr>
          <p:nvPr/>
        </p:nvSpPr>
        <p:spPr bwMode="auto">
          <a:xfrm>
            <a:off x="228600" y="1752600"/>
            <a:ext cx="85344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i="1" u="sng" dirty="0">
                <a:solidFill>
                  <a:srgbClr val="FF0000"/>
                </a:solidFill>
                <a:latin typeface="Arial" panose="020B0604020202020204" pitchFamily="34" charset="0"/>
                <a:cs typeface="Times New Roman" panose="02020603050405020304" pitchFamily="18" charset="0"/>
              </a:rPr>
              <a:t>Schadenslage</a:t>
            </a:r>
            <a:r>
              <a:rPr lang="de-AT" altLang="de-DE" b="1" i="1" dirty="0">
                <a:solidFill>
                  <a:srgbClr val="FF0000"/>
                </a:solidFill>
                <a:latin typeface="Arial" panose="020B0604020202020204" pitchFamily="34" charset="0"/>
                <a:cs typeface="Times New Roman" panose="02020603050405020304" pitchFamily="18" charset="0"/>
              </a:rPr>
              <a:t>:</a:t>
            </a:r>
          </a:p>
          <a:p>
            <a:r>
              <a:rPr lang="de-AT" altLang="de-DE" b="1" i="1" dirty="0">
                <a:solidFill>
                  <a:srgbClr val="FF0000"/>
                </a:solidFill>
                <a:latin typeface="Arial" panose="020B0604020202020204" pitchFamily="34" charset="0"/>
                <a:cs typeface="Times New Roman" panose="02020603050405020304" pitchFamily="18" charset="0"/>
              </a:rPr>
              <a:t>Zimmerbrand, Vorzimmer ebenfalls verqualmt, keine Personen mehr im Gebäude</a:t>
            </a:r>
          </a:p>
          <a:p>
            <a:r>
              <a:rPr lang="de-AT" altLang="de-DE" b="1" i="1" u="sng" dirty="0">
                <a:solidFill>
                  <a:srgbClr val="FF0000"/>
                </a:solidFill>
                <a:latin typeface="Arial" panose="020B0604020202020204" pitchFamily="34" charset="0"/>
                <a:cs typeface="Times New Roman" panose="02020603050405020304" pitchFamily="18" charset="0"/>
              </a:rPr>
              <a:t>Eigene Lage:</a:t>
            </a:r>
            <a:endParaRPr lang="de-AT" altLang="de-DE" b="1" i="1" dirty="0">
              <a:solidFill>
                <a:srgbClr val="FF0000"/>
              </a:solidFill>
              <a:latin typeface="Arial" panose="020B0604020202020204" pitchFamily="34" charset="0"/>
              <a:cs typeface="Times New Roman" panose="02020603050405020304" pitchFamily="18" charset="0"/>
            </a:endParaRPr>
          </a:p>
          <a:p>
            <a:r>
              <a:rPr lang="de-AT" altLang="de-DE" b="1" i="1" dirty="0">
                <a:solidFill>
                  <a:srgbClr val="FF0000"/>
                </a:solidFill>
                <a:latin typeface="Arial" panose="020B0604020202020204" pitchFamily="34" charset="0"/>
                <a:cs typeface="Times New Roman" panose="02020603050405020304" pitchFamily="18" charset="0"/>
              </a:rPr>
              <a:t>HLF2, MTF, 12 Mitglieder, FF B-Dorf und C-Dorf ausgerückt, Rettung und Polizei verständigt</a:t>
            </a:r>
          </a:p>
          <a:p>
            <a:r>
              <a:rPr lang="de-AT" altLang="de-DE" b="1" i="1" u="sng" dirty="0">
                <a:solidFill>
                  <a:srgbClr val="FF0000"/>
                </a:solidFill>
                <a:latin typeface="Arial" panose="020B0604020202020204" pitchFamily="34" charset="0"/>
                <a:cs typeface="Times New Roman" panose="02020603050405020304" pitchFamily="18" charset="0"/>
              </a:rPr>
              <a:t>Allgemeine Lage</a:t>
            </a:r>
            <a:endParaRPr lang="de-AT" altLang="de-DE" b="1" i="1" dirty="0">
              <a:solidFill>
                <a:srgbClr val="FF0000"/>
              </a:solidFill>
              <a:latin typeface="Arial" panose="020B0604020202020204" pitchFamily="34" charset="0"/>
              <a:cs typeface="Times New Roman" panose="02020603050405020304" pitchFamily="18" charset="0"/>
            </a:endParaRPr>
          </a:p>
          <a:p>
            <a:r>
              <a:rPr lang="de-AT" altLang="de-DE" b="1" i="1" dirty="0">
                <a:solidFill>
                  <a:srgbClr val="FF0000"/>
                </a:solidFill>
                <a:latin typeface="Arial" panose="020B0604020202020204" pitchFamily="34" charset="0"/>
                <a:cs typeface="Times New Roman" panose="02020603050405020304" pitchFamily="18" charset="0"/>
              </a:rPr>
              <a:t>Nebel und Minusgrade</a:t>
            </a:r>
            <a:r>
              <a:rPr lang="de-DE" altLang="de-DE" b="1" i="1" dirty="0">
                <a:solidFill>
                  <a:srgbClr val="FF0000"/>
                </a:solidFill>
                <a:latin typeface="Arial" panose="020B0604020202020204" pitchFamily="34" charset="0"/>
                <a:cs typeface="Times New Roman" panose="02020603050405020304" pitchFamily="18" charset="0"/>
              </a:rPr>
              <a:t> </a:t>
            </a:r>
          </a:p>
        </p:txBody>
      </p:sp>
      <p:sp>
        <p:nvSpPr>
          <p:cNvPr id="13317" name="Line 5"/>
          <p:cNvSpPr>
            <a:spLocks noChangeShapeType="1"/>
          </p:cNvSpPr>
          <p:nvPr/>
        </p:nvSpPr>
        <p:spPr bwMode="auto">
          <a:xfrm>
            <a:off x="304800" y="2133600"/>
            <a:ext cx="2667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3318" name="Line 6"/>
          <p:cNvSpPr>
            <a:spLocks noChangeShapeType="1"/>
          </p:cNvSpPr>
          <p:nvPr/>
        </p:nvSpPr>
        <p:spPr bwMode="auto">
          <a:xfrm>
            <a:off x="304800" y="3276600"/>
            <a:ext cx="2667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3319" name="Line 7"/>
          <p:cNvSpPr>
            <a:spLocks noChangeShapeType="1"/>
          </p:cNvSpPr>
          <p:nvPr/>
        </p:nvSpPr>
        <p:spPr bwMode="auto">
          <a:xfrm>
            <a:off x="381000" y="25146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3320" name="Line 8"/>
          <p:cNvSpPr>
            <a:spLocks noChangeShapeType="1"/>
          </p:cNvSpPr>
          <p:nvPr/>
        </p:nvSpPr>
        <p:spPr bwMode="auto">
          <a:xfrm>
            <a:off x="381000" y="28956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3321" name="Line 9"/>
          <p:cNvSpPr>
            <a:spLocks noChangeShapeType="1"/>
          </p:cNvSpPr>
          <p:nvPr/>
        </p:nvSpPr>
        <p:spPr bwMode="auto">
          <a:xfrm>
            <a:off x="381000" y="35814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3323" name="Line 11"/>
          <p:cNvSpPr>
            <a:spLocks noChangeShapeType="1"/>
          </p:cNvSpPr>
          <p:nvPr/>
        </p:nvSpPr>
        <p:spPr bwMode="auto">
          <a:xfrm>
            <a:off x="381000" y="47244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3324" name="Line 12"/>
          <p:cNvSpPr>
            <a:spLocks noChangeShapeType="1"/>
          </p:cNvSpPr>
          <p:nvPr/>
        </p:nvSpPr>
        <p:spPr bwMode="auto">
          <a:xfrm>
            <a:off x="381000" y="58674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3327" name="Text Box 15"/>
          <p:cNvSpPr txBox="1">
            <a:spLocks noChangeArrowheads="1"/>
          </p:cNvSpPr>
          <p:nvPr/>
        </p:nvSpPr>
        <p:spPr bwMode="auto">
          <a:xfrm>
            <a:off x="228600" y="5410200"/>
            <a:ext cx="8915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i="1" dirty="0">
                <a:solidFill>
                  <a:srgbClr val="FF0000"/>
                </a:solidFill>
                <a:latin typeface="Arial" panose="020B0604020202020204" pitchFamily="34" charset="0"/>
                <a:cs typeface="Times New Roman" panose="02020603050405020304" pitchFamily="18" charset="0"/>
              </a:rPr>
              <a:t>Ich will die Brandausbreitung auf die übrigen Räume verhindern und die Brandbekämpfung durchführen.</a:t>
            </a:r>
            <a:r>
              <a:rPr lang="de-DE" altLang="de-DE" b="1" i="1" dirty="0">
                <a:solidFill>
                  <a:srgbClr val="FF0000"/>
                </a:solidFill>
                <a:latin typeface="Arial" panose="020B0604020202020204" pitchFamily="34" charset="0"/>
                <a:cs typeface="Times New Roman" panose="02020603050405020304" pitchFamily="18" charset="0"/>
              </a:rPr>
              <a:t> </a:t>
            </a:r>
            <a:endParaRPr lang="de-AT" altLang="de-DE" b="1" i="1" dirty="0">
              <a:solidFill>
                <a:srgbClr val="FF0000"/>
              </a:solidFill>
              <a:latin typeface="Arial" panose="020B0604020202020204" pitchFamily="34" charset="0"/>
              <a:cs typeface="Times New Roman" panose="02020603050405020304" pitchFamily="18" charset="0"/>
            </a:endParaRPr>
          </a:p>
        </p:txBody>
      </p:sp>
      <p:sp>
        <p:nvSpPr>
          <p:cNvPr id="2" name="Foliennummernplatzhalter 1">
            <a:extLst>
              <a:ext uri="{FF2B5EF4-FFF2-40B4-BE49-F238E27FC236}">
                <a16:creationId xmlns:a16="http://schemas.microsoft.com/office/drawing/2014/main" id="{B9AFA4E2-BDF1-4A28-B20E-482AE33BC524}"/>
              </a:ext>
            </a:extLst>
          </p:cNvPr>
          <p:cNvSpPr>
            <a:spLocks noGrp="1"/>
          </p:cNvSpPr>
          <p:nvPr>
            <p:ph type="sldNum" sz="quarter" idx="12"/>
          </p:nvPr>
        </p:nvSpPr>
        <p:spPr/>
        <p:txBody>
          <a:bodyPr/>
          <a:lstStyle/>
          <a:p>
            <a:fld id="{FF09796B-29D3-4A1E-9CAA-FB72171FF086}" type="slidenum">
              <a:rPr lang="de-AT" altLang="de-DE" smtClean="0"/>
              <a:pPr/>
              <a:t>11</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26">
                                            <p:txEl>
                                              <p:pRg st="0" end="0"/>
                                            </p:txEl>
                                          </p:spTgt>
                                        </p:tgtEl>
                                        <p:attrNameLst>
                                          <p:attrName>style.visibility</p:attrName>
                                        </p:attrNameLst>
                                      </p:cBhvr>
                                      <p:to>
                                        <p:strVal val="visible"/>
                                      </p:to>
                                    </p:set>
                                    <p:anim calcmode="lin" valueType="num">
                                      <p:cBhvr additive="base">
                                        <p:cTn id="7" dur="500" fill="hold"/>
                                        <p:tgtEl>
                                          <p:spTgt spid="133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26">
                                            <p:txEl>
                                              <p:pRg st="1" end="1"/>
                                            </p:txEl>
                                          </p:spTgt>
                                        </p:tgtEl>
                                        <p:attrNameLst>
                                          <p:attrName>style.visibility</p:attrName>
                                        </p:attrNameLst>
                                      </p:cBhvr>
                                      <p:to>
                                        <p:strVal val="visible"/>
                                      </p:to>
                                    </p:set>
                                    <p:anim calcmode="lin" valueType="num">
                                      <p:cBhvr additive="base">
                                        <p:cTn id="13" dur="500" fill="hold"/>
                                        <p:tgtEl>
                                          <p:spTgt spid="1332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26">
                                            <p:txEl>
                                              <p:pRg st="2" end="2"/>
                                            </p:txEl>
                                          </p:spTgt>
                                        </p:tgtEl>
                                        <p:attrNameLst>
                                          <p:attrName>style.visibility</p:attrName>
                                        </p:attrNameLst>
                                      </p:cBhvr>
                                      <p:to>
                                        <p:strVal val="visible"/>
                                      </p:to>
                                    </p:set>
                                    <p:anim calcmode="lin" valueType="num">
                                      <p:cBhvr additive="base">
                                        <p:cTn id="19" dur="500" fill="hold"/>
                                        <p:tgtEl>
                                          <p:spTgt spid="1332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26">
                                            <p:txEl>
                                              <p:pRg st="3" end="3"/>
                                            </p:txEl>
                                          </p:spTgt>
                                        </p:tgtEl>
                                        <p:attrNameLst>
                                          <p:attrName>style.visibility</p:attrName>
                                        </p:attrNameLst>
                                      </p:cBhvr>
                                      <p:to>
                                        <p:strVal val="visible"/>
                                      </p:to>
                                    </p:set>
                                    <p:anim calcmode="lin" valueType="num">
                                      <p:cBhvr additive="base">
                                        <p:cTn id="25" dur="500" fill="hold"/>
                                        <p:tgtEl>
                                          <p:spTgt spid="1332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2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26">
                                            <p:txEl>
                                              <p:pRg st="4" end="4"/>
                                            </p:txEl>
                                          </p:spTgt>
                                        </p:tgtEl>
                                        <p:attrNameLst>
                                          <p:attrName>style.visibility</p:attrName>
                                        </p:attrNameLst>
                                      </p:cBhvr>
                                      <p:to>
                                        <p:strVal val="visible"/>
                                      </p:to>
                                    </p:set>
                                    <p:anim calcmode="lin" valueType="num">
                                      <p:cBhvr additive="base">
                                        <p:cTn id="31" dur="500" fill="hold"/>
                                        <p:tgtEl>
                                          <p:spTgt spid="1332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2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326">
                                            <p:txEl>
                                              <p:pRg st="5" end="5"/>
                                            </p:txEl>
                                          </p:spTgt>
                                        </p:tgtEl>
                                        <p:attrNameLst>
                                          <p:attrName>style.visibility</p:attrName>
                                        </p:attrNameLst>
                                      </p:cBhvr>
                                      <p:to>
                                        <p:strVal val="visible"/>
                                      </p:to>
                                    </p:set>
                                    <p:anim calcmode="lin" valueType="num">
                                      <p:cBhvr additive="base">
                                        <p:cTn id="37" dur="500" fill="hold"/>
                                        <p:tgtEl>
                                          <p:spTgt spid="1332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332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327"/>
                                        </p:tgtEl>
                                        <p:attrNameLst>
                                          <p:attrName>style.visibility</p:attrName>
                                        </p:attrNameLst>
                                      </p:cBhvr>
                                      <p:to>
                                        <p:strVal val="visible"/>
                                      </p:to>
                                    </p:set>
                                    <p:anim calcmode="lin" valueType="num">
                                      <p:cBhvr additive="base">
                                        <p:cTn id="43" dur="500" fill="hold"/>
                                        <p:tgtEl>
                                          <p:spTgt spid="13327"/>
                                        </p:tgtEl>
                                        <p:attrNameLst>
                                          <p:attrName>ppt_x</p:attrName>
                                        </p:attrNameLst>
                                      </p:cBhvr>
                                      <p:tavLst>
                                        <p:tav tm="0">
                                          <p:val>
                                            <p:strVal val="0-#ppt_w/2"/>
                                          </p:val>
                                        </p:tav>
                                        <p:tav tm="100000">
                                          <p:val>
                                            <p:strVal val="#ppt_x"/>
                                          </p:val>
                                        </p:tav>
                                      </p:tavLst>
                                    </p:anim>
                                    <p:anim calcmode="lin" valueType="num">
                                      <p:cBhvr additive="base">
                                        <p:cTn id="44" dur="500" fill="hold"/>
                                        <p:tgtEl>
                                          <p:spTgt spid="133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6" grpId="0" build="p" autoUpdateAnimBg="0"/>
      <p:bldP spid="1332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8600" y="533400"/>
            <a:ext cx="891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solidFill>
                  <a:srgbClr val="000000"/>
                </a:solidFill>
                <a:latin typeface="Arial" panose="020B0604020202020204" pitchFamily="34" charset="0"/>
                <a:cs typeface="Times New Roman" panose="02020603050405020304" pitchFamily="18" charset="0"/>
              </a:rPr>
              <a:t>3. </a:t>
            </a:r>
            <a:r>
              <a:rPr lang="de-DE" altLang="de-DE" b="1">
                <a:latin typeface="Arial" panose="020B0604020202020204" pitchFamily="34" charset="0"/>
                <a:cs typeface="Times New Roman" panose="02020603050405020304" pitchFamily="18" charset="0"/>
              </a:rPr>
              <a:t>DURCHFÜHRUNG</a:t>
            </a:r>
            <a:r>
              <a:rPr lang="de-DE" altLang="de-DE" b="1">
                <a:solidFill>
                  <a:srgbClr val="000000"/>
                </a:solidFill>
                <a:latin typeface="Arial" panose="020B0604020202020204" pitchFamily="34" charset="0"/>
                <a:cs typeface="Times New Roman" panose="02020603050405020304" pitchFamily="18" charset="0"/>
              </a:rPr>
              <a:t>:</a:t>
            </a:r>
            <a:endParaRPr lang="de-AT" altLang="de-DE">
              <a:cs typeface="Times New Roman" panose="02020603050405020304" pitchFamily="18" charset="0"/>
            </a:endParaRPr>
          </a:p>
        </p:txBody>
      </p:sp>
      <p:sp>
        <p:nvSpPr>
          <p:cNvPr id="14339" name="Text Box 3"/>
          <p:cNvSpPr txBox="1">
            <a:spLocks noChangeArrowheads="1"/>
          </p:cNvSpPr>
          <p:nvPr/>
        </p:nvSpPr>
        <p:spPr bwMode="auto">
          <a:xfrm>
            <a:off x="304800" y="1143000"/>
            <a:ext cx="8534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473075">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r>
              <a:rPr lang="de-AT" altLang="de-DE" b="1" i="1" dirty="0">
                <a:solidFill>
                  <a:srgbClr val="FF0000"/>
                </a:solidFill>
                <a:latin typeface="Arial" panose="020B0604020202020204" pitchFamily="34" charset="0"/>
                <a:cs typeface="Times New Roman" panose="02020603050405020304" pitchFamily="18" charset="0"/>
              </a:rPr>
              <a:t>HLF2 führt Innenangriff durch, verhindert das Übergreifen des Brandes auf die übrigen Wohnräume und bekämpft den Brand, Wasserentnahmestelle Überflurhydrant 50 m links v. Einsatzobjekt.</a:t>
            </a:r>
            <a:r>
              <a:rPr lang="de-DE" altLang="de-DE" b="1" i="1" dirty="0">
                <a:solidFill>
                  <a:srgbClr val="FF0000"/>
                </a:solidFill>
                <a:latin typeface="Arial" panose="020B0604020202020204" pitchFamily="34" charset="0"/>
                <a:cs typeface="Times New Roman" panose="02020603050405020304" pitchFamily="18" charset="0"/>
              </a:rPr>
              <a:t> </a:t>
            </a:r>
            <a:br>
              <a:rPr lang="de-DE" altLang="de-DE" b="1" i="1" dirty="0">
                <a:solidFill>
                  <a:srgbClr val="FF0000"/>
                </a:solidFill>
                <a:latin typeface="Arial" panose="020B0604020202020204" pitchFamily="34" charset="0"/>
                <a:cs typeface="Times New Roman" panose="02020603050405020304" pitchFamily="18" charset="0"/>
              </a:rPr>
            </a:br>
            <a:endParaRPr lang="de-AT" altLang="de-DE" b="1" i="1" dirty="0">
              <a:solidFill>
                <a:srgbClr val="FF0000"/>
              </a:solidFill>
              <a:latin typeface="Arial" panose="020B0604020202020204" pitchFamily="34" charset="0"/>
              <a:cs typeface="Times New Roman" panose="02020603050405020304" pitchFamily="18" charset="0"/>
            </a:endParaRPr>
          </a:p>
          <a:p>
            <a:r>
              <a:rPr lang="de-AT" altLang="de-DE" b="1" i="1" dirty="0">
                <a:solidFill>
                  <a:srgbClr val="FF0000"/>
                </a:solidFill>
                <a:latin typeface="Arial" panose="020B0604020202020204" pitchFamily="34" charset="0"/>
                <a:cs typeface="Times New Roman" panose="02020603050405020304" pitchFamily="18" charset="0"/>
              </a:rPr>
              <a:t>MTF errichtet Einsatzleitung und Atemschutzsammelplatz vor dem Haus 23, fordert Atemluftfahrzeug an, stellt Einvernehmen mit Polizei und Rettung</a:t>
            </a:r>
            <a:r>
              <a:rPr lang="de-DE" altLang="de-DE" b="1" i="1" dirty="0">
                <a:solidFill>
                  <a:srgbClr val="FF0000"/>
                </a:solidFill>
                <a:latin typeface="Arial" panose="020B0604020202020204" pitchFamily="34" charset="0"/>
                <a:cs typeface="Times New Roman" panose="02020603050405020304" pitchFamily="18" charset="0"/>
              </a:rPr>
              <a:t> her</a:t>
            </a:r>
          </a:p>
        </p:txBody>
      </p:sp>
      <p:sp>
        <p:nvSpPr>
          <p:cNvPr id="14340" name="Line 4"/>
          <p:cNvSpPr>
            <a:spLocks noChangeShapeType="1"/>
          </p:cNvSpPr>
          <p:nvPr/>
        </p:nvSpPr>
        <p:spPr bwMode="auto">
          <a:xfrm>
            <a:off x="381000" y="15240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4341" name="Line 5"/>
          <p:cNvSpPr>
            <a:spLocks noChangeShapeType="1"/>
          </p:cNvSpPr>
          <p:nvPr/>
        </p:nvSpPr>
        <p:spPr bwMode="auto">
          <a:xfrm>
            <a:off x="381000" y="22098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4342" name="Line 6"/>
          <p:cNvSpPr>
            <a:spLocks noChangeShapeType="1"/>
          </p:cNvSpPr>
          <p:nvPr/>
        </p:nvSpPr>
        <p:spPr bwMode="auto">
          <a:xfrm>
            <a:off x="381000" y="18288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4343" name="Line 7"/>
          <p:cNvSpPr>
            <a:spLocks noChangeShapeType="1"/>
          </p:cNvSpPr>
          <p:nvPr/>
        </p:nvSpPr>
        <p:spPr bwMode="auto">
          <a:xfrm>
            <a:off x="381000" y="342136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4344" name="Line 8"/>
          <p:cNvSpPr>
            <a:spLocks noChangeShapeType="1"/>
          </p:cNvSpPr>
          <p:nvPr/>
        </p:nvSpPr>
        <p:spPr bwMode="auto">
          <a:xfrm>
            <a:off x="381000" y="448816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4351" name="Line 15"/>
          <p:cNvSpPr>
            <a:spLocks noChangeShapeType="1"/>
          </p:cNvSpPr>
          <p:nvPr/>
        </p:nvSpPr>
        <p:spPr bwMode="auto">
          <a:xfrm>
            <a:off x="381000" y="372616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4352" name="Line 16"/>
          <p:cNvSpPr>
            <a:spLocks noChangeShapeType="1"/>
          </p:cNvSpPr>
          <p:nvPr/>
        </p:nvSpPr>
        <p:spPr bwMode="auto">
          <a:xfrm>
            <a:off x="381000" y="410716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 name="Foliennummernplatzhalter 1">
            <a:extLst>
              <a:ext uri="{FF2B5EF4-FFF2-40B4-BE49-F238E27FC236}">
                <a16:creationId xmlns:a16="http://schemas.microsoft.com/office/drawing/2014/main" id="{5E5A20B8-F2D2-46AE-8501-59ECC05F0768}"/>
              </a:ext>
            </a:extLst>
          </p:cNvPr>
          <p:cNvSpPr>
            <a:spLocks noGrp="1"/>
          </p:cNvSpPr>
          <p:nvPr>
            <p:ph type="sldNum" sz="quarter" idx="12"/>
          </p:nvPr>
        </p:nvSpPr>
        <p:spPr/>
        <p:txBody>
          <a:bodyPr/>
          <a:lstStyle/>
          <a:p>
            <a:fld id="{FF09796B-29D3-4A1E-9CAA-FB72171FF086}" type="slidenum">
              <a:rPr lang="de-AT" altLang="de-DE" smtClean="0"/>
              <a:pPr/>
              <a:t>12</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D0E52EAB-05A5-41E0-BF89-E1E2DAC4CC4A}"/>
              </a:ext>
            </a:extLst>
          </p:cNvPr>
          <p:cNvSpPr>
            <a:spLocks noChangeArrowheads="1"/>
          </p:cNvSpPr>
          <p:nvPr/>
        </p:nvSpPr>
        <p:spPr bwMode="auto">
          <a:xfrm>
            <a:off x="228600" y="1196752"/>
            <a:ext cx="8915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b="1" dirty="0">
                <a:solidFill>
                  <a:srgbClr val="000000"/>
                </a:solidFill>
                <a:latin typeface="Arial" panose="020B0604020202020204" pitchFamily="34" charset="0"/>
                <a:cs typeface="Times New Roman" panose="02020603050405020304" pitchFamily="18" charset="0"/>
              </a:rPr>
              <a:t>4. </a:t>
            </a:r>
            <a:r>
              <a:rPr lang="de-DE" altLang="de-DE" b="1" dirty="0">
                <a:latin typeface="Arial" panose="020B0604020202020204" pitchFamily="34" charset="0"/>
                <a:cs typeface="Times New Roman" panose="02020603050405020304" pitchFamily="18" charset="0"/>
              </a:rPr>
              <a:t>VERSORGUNG</a:t>
            </a:r>
            <a:r>
              <a:rPr lang="de-DE" altLang="de-DE" b="1" dirty="0">
                <a:solidFill>
                  <a:srgbClr val="000000"/>
                </a:solidFill>
                <a:latin typeface="Arial" panose="020B0604020202020204" pitchFamily="34" charset="0"/>
                <a:cs typeface="Times New Roman" panose="02020603050405020304" pitchFamily="18" charset="0"/>
              </a:rPr>
              <a:t>:</a:t>
            </a:r>
          </a:p>
          <a:p>
            <a:pPr eaLnBrk="1" hangingPunct="1"/>
            <a:endParaRPr lang="de-DE" altLang="de-DE" dirty="0">
              <a:cs typeface="Times New Roman" panose="02020603050405020304" pitchFamily="18" charset="0"/>
            </a:endParaRPr>
          </a:p>
          <a:p>
            <a:pPr eaLnBrk="1" hangingPunct="1"/>
            <a:endParaRPr lang="de-DE" altLang="de-DE" dirty="0">
              <a:cs typeface="Times New Roman" panose="02020603050405020304" pitchFamily="18" charset="0"/>
            </a:endParaRPr>
          </a:p>
          <a:p>
            <a:pPr eaLnBrk="1" hangingPunct="1"/>
            <a:endParaRPr lang="de-DE" altLang="de-DE" dirty="0">
              <a:cs typeface="Times New Roman" panose="02020603050405020304" pitchFamily="18" charset="0"/>
            </a:endParaRPr>
          </a:p>
          <a:p>
            <a:pPr eaLnBrk="1" hangingPunct="1"/>
            <a:r>
              <a:rPr lang="de-DE" altLang="de-DE" b="1" i="1" dirty="0">
                <a:solidFill>
                  <a:srgbClr val="FF0000"/>
                </a:solidFill>
                <a:latin typeface="Arial" panose="020B0604020202020204" pitchFamily="34" charset="0"/>
                <a:cs typeface="Times New Roman" panose="02020603050405020304" pitchFamily="18" charset="0"/>
              </a:rPr>
              <a:t> </a:t>
            </a:r>
            <a:endParaRPr lang="de-DE" altLang="de-DE" dirty="0">
              <a:cs typeface="Times New Roman" panose="02020603050405020304" pitchFamily="18" charset="0"/>
            </a:endParaRPr>
          </a:p>
          <a:p>
            <a:pPr eaLnBrk="1" hangingPunct="1"/>
            <a:r>
              <a:rPr lang="de-DE" altLang="de-DE" b="1" dirty="0">
                <a:solidFill>
                  <a:srgbClr val="000000"/>
                </a:solidFill>
                <a:latin typeface="Arial" panose="020B0604020202020204" pitchFamily="34" charset="0"/>
                <a:cs typeface="Times New Roman" panose="02020603050405020304" pitchFamily="18" charset="0"/>
              </a:rPr>
              <a:t>5. </a:t>
            </a:r>
            <a:r>
              <a:rPr lang="de-DE" altLang="de-DE" b="1" dirty="0">
                <a:latin typeface="Arial" panose="020B0604020202020204" pitchFamily="34" charset="0"/>
                <a:cs typeface="Times New Roman" panose="02020603050405020304" pitchFamily="18" charset="0"/>
              </a:rPr>
              <a:t>VERBINDUNG </a:t>
            </a:r>
            <a:r>
              <a:rPr lang="de-DE" altLang="de-DE" b="1" dirty="0">
                <a:solidFill>
                  <a:srgbClr val="000000"/>
                </a:solidFill>
                <a:latin typeface="Arial" panose="020B0604020202020204" pitchFamily="34" charset="0"/>
                <a:cs typeface="Times New Roman" panose="02020603050405020304" pitchFamily="18" charset="0"/>
              </a:rPr>
              <a:t>:</a:t>
            </a:r>
            <a:endParaRPr lang="de-DE" altLang="de-DE" dirty="0">
              <a:cs typeface="Times New Roman" panose="02020603050405020304" pitchFamily="18" charset="0"/>
            </a:endParaRPr>
          </a:p>
        </p:txBody>
      </p:sp>
      <p:sp>
        <p:nvSpPr>
          <p:cNvPr id="11" name="Text Box 3">
            <a:extLst>
              <a:ext uri="{FF2B5EF4-FFF2-40B4-BE49-F238E27FC236}">
                <a16:creationId xmlns:a16="http://schemas.microsoft.com/office/drawing/2014/main" id="{95D2BF47-68CF-4972-A865-CEE240F821AD}"/>
              </a:ext>
            </a:extLst>
          </p:cNvPr>
          <p:cNvSpPr txBox="1">
            <a:spLocks noChangeArrowheads="1"/>
          </p:cNvSpPr>
          <p:nvPr/>
        </p:nvSpPr>
        <p:spPr bwMode="auto">
          <a:xfrm>
            <a:off x="304800" y="1806352"/>
            <a:ext cx="8534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b="1" i="1" dirty="0">
                <a:solidFill>
                  <a:srgbClr val="FF0000"/>
                </a:solidFill>
                <a:latin typeface="Arial" panose="020B0604020202020204" pitchFamily="34" charset="0"/>
                <a:cs typeface="Times New Roman" panose="02020603050405020304" pitchFamily="18" charset="0"/>
              </a:rPr>
              <a:t>Atemschutzsammelplatz bei Haus 23</a:t>
            </a:r>
          </a:p>
          <a:p>
            <a:pPr eaLnBrk="1" hangingPunct="1"/>
            <a:r>
              <a:rPr lang="de-DE" altLang="de-DE" b="1" i="1" dirty="0">
                <a:solidFill>
                  <a:srgbClr val="FF0000"/>
                </a:solidFill>
                <a:latin typeface="Arial" panose="020B0604020202020204" pitchFamily="34" charset="0"/>
                <a:cs typeface="Times New Roman" panose="02020603050405020304" pitchFamily="18" charset="0"/>
              </a:rPr>
              <a:t>Sonstiges im Bedarfsfall bei der Einsatzleitung im MTF A-Dorf vor Haus Nr. 23 anfordern</a:t>
            </a:r>
          </a:p>
        </p:txBody>
      </p:sp>
      <p:sp>
        <p:nvSpPr>
          <p:cNvPr id="12" name="Text Box 4">
            <a:extLst>
              <a:ext uri="{FF2B5EF4-FFF2-40B4-BE49-F238E27FC236}">
                <a16:creationId xmlns:a16="http://schemas.microsoft.com/office/drawing/2014/main" id="{6CA29E64-63A3-4FCB-9054-7600052EA6DD}"/>
              </a:ext>
            </a:extLst>
          </p:cNvPr>
          <p:cNvSpPr txBox="1">
            <a:spLocks noChangeArrowheads="1"/>
          </p:cNvSpPr>
          <p:nvPr/>
        </p:nvSpPr>
        <p:spPr bwMode="auto">
          <a:xfrm>
            <a:off x="304800" y="3574827"/>
            <a:ext cx="8534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b="1" i="1" dirty="0">
                <a:solidFill>
                  <a:srgbClr val="FF0000"/>
                </a:solidFill>
                <a:latin typeface="Arial" panose="020B0604020202020204" pitchFamily="34" charset="0"/>
                <a:cs typeface="Times New Roman" panose="02020603050405020304" pitchFamily="18" charset="0"/>
              </a:rPr>
              <a:t>Einsatzleitung ist das MTF A-Dorf vor Haus 23</a:t>
            </a:r>
            <a:endParaRPr lang="de-DE" altLang="de-DE" dirty="0">
              <a:cs typeface="Times New Roman" panose="02020603050405020304" pitchFamily="18" charset="0"/>
            </a:endParaRPr>
          </a:p>
          <a:p>
            <a:pPr eaLnBrk="1" hangingPunct="1"/>
            <a:r>
              <a:rPr lang="de-DE" altLang="de-DE" b="1" i="1" dirty="0">
                <a:solidFill>
                  <a:srgbClr val="FF0000"/>
                </a:solidFill>
                <a:latin typeface="Arial" panose="020B0604020202020204" pitchFamily="34" charset="0"/>
                <a:cs typeface="Times New Roman" panose="02020603050405020304" pitchFamily="18" charset="0"/>
              </a:rPr>
              <a:t>Funkverbindung Sprechgruppe FW-ZT-Haupt</a:t>
            </a:r>
          </a:p>
          <a:p>
            <a:pPr eaLnBrk="1" hangingPunct="1"/>
            <a:endParaRPr lang="de-DE" altLang="de-DE" b="1" i="1" dirty="0">
              <a:solidFill>
                <a:srgbClr val="FF0000"/>
              </a:solidFill>
              <a:latin typeface="Arial" panose="020B0604020202020204" pitchFamily="34" charset="0"/>
              <a:cs typeface="Times New Roman" panose="02020603050405020304" pitchFamily="18" charset="0"/>
            </a:endParaRPr>
          </a:p>
          <a:p>
            <a:pPr eaLnBrk="1" hangingPunct="1"/>
            <a:r>
              <a:rPr lang="de-DE" altLang="de-DE" b="1" i="1" dirty="0">
                <a:solidFill>
                  <a:srgbClr val="FF0000"/>
                </a:solidFill>
                <a:latin typeface="Arial" panose="020B0604020202020204" pitchFamily="34" charset="0"/>
                <a:cs typeface="Times New Roman" panose="02020603050405020304" pitchFamily="18" charset="0"/>
              </a:rPr>
              <a:t>Wiederholen !</a:t>
            </a:r>
            <a:endParaRPr lang="de-DE" altLang="de-DE" b="1" dirty="0">
              <a:latin typeface="Arial" panose="020B0604020202020204" pitchFamily="34" charset="0"/>
              <a:cs typeface="Times New Roman" panose="02020603050405020304" pitchFamily="18" charset="0"/>
            </a:endParaRPr>
          </a:p>
          <a:p>
            <a:pPr eaLnBrk="1" hangingPunct="1"/>
            <a:r>
              <a:rPr lang="de-DE" altLang="de-DE" b="1" i="1" dirty="0">
                <a:solidFill>
                  <a:srgbClr val="FF0000"/>
                </a:solidFill>
                <a:latin typeface="Arial" panose="020B0604020202020204" pitchFamily="34" charset="0"/>
                <a:cs typeface="Times New Roman" panose="02020603050405020304" pitchFamily="18" charset="0"/>
              </a:rPr>
              <a:t>Durchführen !</a:t>
            </a:r>
            <a:endParaRPr lang="de-AT" altLang="de-DE" b="1" i="1" dirty="0">
              <a:solidFill>
                <a:srgbClr val="FF0000"/>
              </a:solidFill>
              <a:latin typeface="Arial" panose="020B0604020202020204" pitchFamily="34" charset="0"/>
              <a:cs typeface="Times New Roman" panose="02020603050405020304" pitchFamily="18" charset="0"/>
            </a:endParaRPr>
          </a:p>
        </p:txBody>
      </p:sp>
      <p:sp>
        <p:nvSpPr>
          <p:cNvPr id="13" name="Line 5">
            <a:extLst>
              <a:ext uri="{FF2B5EF4-FFF2-40B4-BE49-F238E27FC236}">
                <a16:creationId xmlns:a16="http://schemas.microsoft.com/office/drawing/2014/main" id="{4EABDD52-F955-4448-BD24-CB8F6EE16E96}"/>
              </a:ext>
            </a:extLst>
          </p:cNvPr>
          <p:cNvSpPr>
            <a:spLocks noChangeShapeType="1"/>
          </p:cNvSpPr>
          <p:nvPr/>
        </p:nvSpPr>
        <p:spPr bwMode="auto">
          <a:xfrm>
            <a:off x="381000" y="5082952"/>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4" name="Line 6">
            <a:extLst>
              <a:ext uri="{FF2B5EF4-FFF2-40B4-BE49-F238E27FC236}">
                <a16:creationId xmlns:a16="http://schemas.microsoft.com/office/drawing/2014/main" id="{69C8F1ED-692C-4268-9B93-4917E4D25F54}"/>
              </a:ext>
            </a:extLst>
          </p:cNvPr>
          <p:cNvSpPr>
            <a:spLocks noChangeShapeType="1"/>
          </p:cNvSpPr>
          <p:nvPr/>
        </p:nvSpPr>
        <p:spPr bwMode="auto">
          <a:xfrm>
            <a:off x="381000" y="541521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5" name="Line 7">
            <a:extLst>
              <a:ext uri="{FF2B5EF4-FFF2-40B4-BE49-F238E27FC236}">
                <a16:creationId xmlns:a16="http://schemas.microsoft.com/office/drawing/2014/main" id="{D5E333FA-DEF5-41A6-A278-B587D8ACDA78}"/>
              </a:ext>
            </a:extLst>
          </p:cNvPr>
          <p:cNvSpPr>
            <a:spLocks noChangeShapeType="1"/>
          </p:cNvSpPr>
          <p:nvPr/>
        </p:nvSpPr>
        <p:spPr bwMode="auto">
          <a:xfrm>
            <a:off x="381000" y="3939952"/>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6" name="Line 9">
            <a:extLst>
              <a:ext uri="{FF2B5EF4-FFF2-40B4-BE49-F238E27FC236}">
                <a16:creationId xmlns:a16="http://schemas.microsoft.com/office/drawing/2014/main" id="{EE3B8640-6689-470A-B206-CAF8408EEED3}"/>
              </a:ext>
            </a:extLst>
          </p:cNvPr>
          <p:cNvSpPr>
            <a:spLocks noChangeShapeType="1"/>
          </p:cNvSpPr>
          <p:nvPr/>
        </p:nvSpPr>
        <p:spPr bwMode="auto">
          <a:xfrm>
            <a:off x="381000" y="433509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7" name="Line 10">
            <a:extLst>
              <a:ext uri="{FF2B5EF4-FFF2-40B4-BE49-F238E27FC236}">
                <a16:creationId xmlns:a16="http://schemas.microsoft.com/office/drawing/2014/main" id="{2158BC07-3CCD-45EF-937F-3207E7B21BFB}"/>
              </a:ext>
            </a:extLst>
          </p:cNvPr>
          <p:cNvSpPr>
            <a:spLocks noChangeShapeType="1"/>
          </p:cNvSpPr>
          <p:nvPr/>
        </p:nvSpPr>
        <p:spPr bwMode="auto">
          <a:xfrm>
            <a:off x="381000" y="2187352"/>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 name="Foliennummernplatzhalter 1">
            <a:extLst>
              <a:ext uri="{FF2B5EF4-FFF2-40B4-BE49-F238E27FC236}">
                <a16:creationId xmlns:a16="http://schemas.microsoft.com/office/drawing/2014/main" id="{24DD1F9B-134F-42EC-8F9F-02F5A04BA2AB}"/>
              </a:ext>
            </a:extLst>
          </p:cNvPr>
          <p:cNvSpPr>
            <a:spLocks noGrp="1"/>
          </p:cNvSpPr>
          <p:nvPr>
            <p:ph type="sldNum" sz="quarter" idx="12"/>
          </p:nvPr>
        </p:nvSpPr>
        <p:spPr/>
        <p:txBody>
          <a:bodyPr/>
          <a:lstStyle/>
          <a:p>
            <a:fld id="{FF09796B-29D3-4A1E-9CAA-FB72171FF086}" type="slidenum">
              <a:rPr lang="de-AT" altLang="de-DE" smtClean="0"/>
              <a:pPr/>
              <a:t>13</a:t>
            </a:fld>
            <a:endParaRPr lang="de-AT" altLang="de-DE"/>
          </a:p>
        </p:txBody>
      </p:sp>
    </p:spTree>
    <p:extLst>
      <p:ext uri="{BB962C8B-B14F-4D97-AF65-F5344CB8AC3E}">
        <p14:creationId xmlns:p14="http://schemas.microsoft.com/office/powerpoint/2010/main" val="287117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anim calcmode="lin" valueType="num">
                                      <p:cBhvr additive="base">
                                        <p:cTn id="25" dur="500" fill="hold"/>
                                        <p:tgtEl>
                                          <p:spTgt spid="12">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additive="base">
                                        <p:cTn id="31" dur="500" fill="hold"/>
                                        <p:tgtEl>
                                          <p:spTgt spid="12">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
                                            <p:txEl>
                                              <p:pRg st="4" end="4"/>
                                            </p:txEl>
                                          </p:spTgt>
                                        </p:tgtEl>
                                        <p:attrNameLst>
                                          <p:attrName>style.visibility</p:attrName>
                                        </p:attrNameLst>
                                      </p:cBhvr>
                                      <p:to>
                                        <p:strVal val="visible"/>
                                      </p:to>
                                    </p:set>
                                    <p:anim calcmode="lin" valueType="num">
                                      <p:cBhvr additive="base">
                                        <p:cTn id="37" dur="500" fill="hold"/>
                                        <p:tgtEl>
                                          <p:spTgt spid="12">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utoUpdateAnimBg="0"/>
      <p:bldP spid="12"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28600" y="533400"/>
            <a:ext cx="8915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dirty="0">
                <a:solidFill>
                  <a:srgbClr val="000000"/>
                </a:solidFill>
                <a:latin typeface="Arial" panose="020B0604020202020204" pitchFamily="34" charset="0"/>
                <a:cs typeface="Times New Roman" panose="02020603050405020304" pitchFamily="18" charset="0"/>
              </a:rPr>
              <a:t>7) Folgebeurteilung</a:t>
            </a:r>
            <a:r>
              <a:rPr lang="de-DE" altLang="de-DE" b="1" dirty="0">
                <a:solidFill>
                  <a:srgbClr val="000000"/>
                </a:solidFill>
                <a:latin typeface="Arial" panose="020B0604020202020204" pitchFamily="34" charset="0"/>
                <a:cs typeface="Times New Roman" panose="02020603050405020304" pitchFamily="18" charset="0"/>
              </a:rPr>
              <a:t> </a:t>
            </a:r>
          </a:p>
          <a:p>
            <a:endParaRPr lang="de-DE" altLang="de-DE" b="1" dirty="0">
              <a:solidFill>
                <a:srgbClr val="000000"/>
              </a:solidFill>
              <a:latin typeface="Arial" panose="020B0604020202020204" pitchFamily="34" charset="0"/>
              <a:cs typeface="Times New Roman" panose="02020603050405020304" pitchFamily="18" charset="0"/>
            </a:endParaRPr>
          </a:p>
          <a:p>
            <a:r>
              <a:rPr lang="de-AT" altLang="de-DE" b="1" dirty="0">
                <a:solidFill>
                  <a:srgbClr val="000000"/>
                </a:solidFill>
                <a:latin typeface="Arial" panose="020B0604020202020204" pitchFamily="34" charset="0"/>
                <a:cs typeface="Times New Roman" panose="02020603050405020304" pitchFamily="18" charset="0"/>
              </a:rPr>
              <a:t>Sie haben einen Innenangriff angeordnet. Als sich der Atemschutztrupp im Gebäude befindet, kommt es zu einem Flash-</a:t>
            </a:r>
            <a:r>
              <a:rPr lang="de-AT" altLang="de-DE" b="1" dirty="0" err="1">
                <a:solidFill>
                  <a:srgbClr val="000000"/>
                </a:solidFill>
                <a:latin typeface="Arial" panose="020B0604020202020204" pitchFamily="34" charset="0"/>
                <a:cs typeface="Times New Roman" panose="02020603050405020304" pitchFamily="18" charset="0"/>
              </a:rPr>
              <a:t>over</a:t>
            </a:r>
            <a:r>
              <a:rPr lang="de-AT" altLang="de-DE" b="1" dirty="0">
                <a:solidFill>
                  <a:srgbClr val="000000"/>
                </a:solidFill>
                <a:latin typeface="Arial" panose="020B0604020202020204" pitchFamily="34" charset="0"/>
                <a:cs typeface="Times New Roman" panose="02020603050405020304" pitchFamily="18" charset="0"/>
              </a:rPr>
              <a:t>. Es schlagen nun Flammen aus dem Fenster und gegen den Dachvorsprung.</a:t>
            </a:r>
            <a:r>
              <a:rPr lang="de-DE" altLang="de-DE" b="1" dirty="0">
                <a:solidFill>
                  <a:srgbClr val="000000"/>
                </a:solidFill>
                <a:latin typeface="Arial" panose="020B0604020202020204" pitchFamily="34" charset="0"/>
                <a:cs typeface="Times New Roman" panose="02020603050405020304" pitchFamily="18" charset="0"/>
              </a:rPr>
              <a:t> Es besteht kein Kontakt zum Atemschutztrupp.</a:t>
            </a:r>
          </a:p>
          <a:p>
            <a:endParaRPr lang="de-DE" altLang="de-DE" b="1" dirty="0">
              <a:solidFill>
                <a:srgbClr val="000000"/>
              </a:solidFill>
              <a:latin typeface="Arial" panose="020B0604020202020204" pitchFamily="34" charset="0"/>
              <a:cs typeface="Times New Roman" panose="02020603050405020304" pitchFamily="18" charset="0"/>
            </a:endParaRPr>
          </a:p>
          <a:p>
            <a:endParaRPr lang="de-DE" altLang="de-DE" b="1" dirty="0">
              <a:solidFill>
                <a:srgbClr val="000000"/>
              </a:solidFill>
              <a:latin typeface="Arial" panose="020B0604020202020204" pitchFamily="34" charset="0"/>
              <a:cs typeface="Times New Roman" panose="02020603050405020304" pitchFamily="18" charset="0"/>
            </a:endParaRPr>
          </a:p>
          <a:p>
            <a:r>
              <a:rPr lang="de-AT" altLang="de-DE" b="1" dirty="0">
                <a:solidFill>
                  <a:srgbClr val="000000"/>
                </a:solidFill>
                <a:latin typeface="Arial" panose="020B0604020202020204" pitchFamily="34" charset="0"/>
                <a:cs typeface="Times New Roman" panose="02020603050405020304" pitchFamily="18" charset="0"/>
              </a:rPr>
              <a:t>Es sind auf Grund der neuen Lagefeststellung weitere Maßnahmen zu setzen. Kreuzen Sie jene zwei Maßnahmen an, die Sie sofort zu veranlassen haben.</a:t>
            </a:r>
            <a:r>
              <a:rPr lang="de-DE" altLang="de-DE" b="1" dirty="0">
                <a:solidFill>
                  <a:srgbClr val="000000"/>
                </a:solidFill>
                <a:latin typeface="Arial" panose="020B0604020202020204" pitchFamily="34" charset="0"/>
                <a:cs typeface="Times New Roman" panose="02020603050405020304" pitchFamily="18" charset="0"/>
              </a:rPr>
              <a:t> </a:t>
            </a:r>
          </a:p>
        </p:txBody>
      </p:sp>
      <p:sp>
        <p:nvSpPr>
          <p:cNvPr id="2" name="Foliennummernplatzhalter 1">
            <a:extLst>
              <a:ext uri="{FF2B5EF4-FFF2-40B4-BE49-F238E27FC236}">
                <a16:creationId xmlns:a16="http://schemas.microsoft.com/office/drawing/2014/main" id="{A8D4DC4D-47C0-482E-B4D0-8079438182B8}"/>
              </a:ext>
            </a:extLst>
          </p:cNvPr>
          <p:cNvSpPr>
            <a:spLocks noGrp="1"/>
          </p:cNvSpPr>
          <p:nvPr>
            <p:ph type="sldNum" sz="quarter" idx="12"/>
          </p:nvPr>
        </p:nvSpPr>
        <p:spPr/>
        <p:txBody>
          <a:bodyPr/>
          <a:lstStyle/>
          <a:p>
            <a:fld id="{FF09796B-29D3-4A1E-9CAA-FB72171FF086}" type="slidenum">
              <a:rPr lang="de-AT" altLang="de-DE" smtClean="0"/>
              <a:pPr/>
              <a:t>14</a:t>
            </a:fld>
            <a:endParaRPr lang="de-AT" alt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07950" y="115888"/>
            <a:ext cx="8915400" cy="666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Umfassender Außenangriff mit mindestes 3	Strahlrohren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Atemschutzreservetrupp auf 5 Mann erhöhen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Überprüfung der Einsatzzeiten des Atemschutztrupps </a:t>
            </a:r>
            <a:b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br>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anordnen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Übergreifen des Brandes auf den Dachvorsprung </a:t>
            </a:r>
            <a:b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br>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bzw. Dachstuhl verhindern.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Alarmierung eines weiteren Löschzuges durch die </a:t>
            </a:r>
            <a:b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br>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Einsatzleitstelle</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Anordnung für alle Einsatzkräfte „Alle Mann zurück!“</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Strom abschalten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Einsatz des Atemschutzreservetrupps zur Rettung der 	Kameraden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Abschnittsfeuerwehrkommandanten verständigen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Raum mit Mittelschaum fluten lassen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Presse verständigen</a:t>
            </a:r>
          </a:p>
          <a:p>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Einsatz eines Überdruckbelüfters beim Fenster </a:t>
            </a:r>
            <a:b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br>
            <a:r>
              <a:rPr lang="de-AT"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anordnen</a:t>
            </a:r>
            <a:r>
              <a:rPr lang="de-DE" altLang="de-DE">
                <a:solidFill>
                  <a:srgbClr val="000000"/>
                </a:solidFill>
                <a:latin typeface="Arial" panose="020B0604020202020204" pitchFamily="34" charset="0"/>
                <a:cs typeface="Times New Roman" panose="02020603050405020304" pitchFamily="18" charset="0"/>
                <a:sym typeface="Wingdings" panose="05000000000000000000" pitchFamily="2" charset="2"/>
              </a:rPr>
              <a:t> </a:t>
            </a:r>
          </a:p>
        </p:txBody>
      </p:sp>
      <p:sp>
        <p:nvSpPr>
          <p:cNvPr id="17411" name="Rectangle 3"/>
          <p:cNvSpPr>
            <a:spLocks noChangeArrowheads="1"/>
          </p:cNvSpPr>
          <p:nvPr/>
        </p:nvSpPr>
        <p:spPr bwMode="auto">
          <a:xfrm>
            <a:off x="565150" y="1920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12" name="Rectangle 4"/>
          <p:cNvSpPr>
            <a:spLocks noChangeArrowheads="1"/>
          </p:cNvSpPr>
          <p:nvPr/>
        </p:nvSpPr>
        <p:spPr bwMode="auto">
          <a:xfrm>
            <a:off x="565150" y="37734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13" name="Rectangle 5"/>
          <p:cNvSpPr>
            <a:spLocks noChangeArrowheads="1"/>
          </p:cNvSpPr>
          <p:nvPr/>
        </p:nvSpPr>
        <p:spPr bwMode="auto">
          <a:xfrm>
            <a:off x="565150" y="8778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14" name="Rectangle 6"/>
          <p:cNvSpPr>
            <a:spLocks noChangeArrowheads="1"/>
          </p:cNvSpPr>
          <p:nvPr/>
        </p:nvSpPr>
        <p:spPr bwMode="auto">
          <a:xfrm>
            <a:off x="565150" y="12588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15" name="Rectangle 7"/>
          <p:cNvSpPr>
            <a:spLocks noChangeArrowheads="1"/>
          </p:cNvSpPr>
          <p:nvPr/>
        </p:nvSpPr>
        <p:spPr bwMode="auto">
          <a:xfrm>
            <a:off x="565150" y="20208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16" name="Rectangle 8"/>
          <p:cNvSpPr>
            <a:spLocks noChangeArrowheads="1"/>
          </p:cNvSpPr>
          <p:nvPr/>
        </p:nvSpPr>
        <p:spPr bwMode="auto">
          <a:xfrm>
            <a:off x="565150" y="27828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17" name="Rectangle 9"/>
          <p:cNvSpPr>
            <a:spLocks noChangeArrowheads="1"/>
          </p:cNvSpPr>
          <p:nvPr/>
        </p:nvSpPr>
        <p:spPr bwMode="auto">
          <a:xfrm>
            <a:off x="565150" y="6030913"/>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18" name="Rectangle 10"/>
          <p:cNvSpPr>
            <a:spLocks noChangeArrowheads="1"/>
          </p:cNvSpPr>
          <p:nvPr/>
        </p:nvSpPr>
        <p:spPr bwMode="auto">
          <a:xfrm>
            <a:off x="565150" y="33924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19" name="Text Box 11"/>
          <p:cNvSpPr txBox="1">
            <a:spLocks noChangeArrowheads="1"/>
          </p:cNvSpPr>
          <p:nvPr/>
        </p:nvSpPr>
        <p:spPr bwMode="auto">
          <a:xfrm>
            <a:off x="488950" y="1944688"/>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17421" name="Rectangle 13"/>
          <p:cNvSpPr>
            <a:spLocks noChangeArrowheads="1"/>
          </p:cNvSpPr>
          <p:nvPr/>
        </p:nvSpPr>
        <p:spPr bwMode="auto">
          <a:xfrm>
            <a:off x="565150" y="41544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22" name="Rectangle 14"/>
          <p:cNvSpPr>
            <a:spLocks noChangeArrowheads="1"/>
          </p:cNvSpPr>
          <p:nvPr/>
        </p:nvSpPr>
        <p:spPr bwMode="auto">
          <a:xfrm>
            <a:off x="565150" y="4887913"/>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23" name="Rectangle 15"/>
          <p:cNvSpPr>
            <a:spLocks noChangeArrowheads="1"/>
          </p:cNvSpPr>
          <p:nvPr/>
        </p:nvSpPr>
        <p:spPr bwMode="auto">
          <a:xfrm>
            <a:off x="565150" y="5268913"/>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24" name="Rectangle 16"/>
          <p:cNvSpPr>
            <a:spLocks noChangeArrowheads="1"/>
          </p:cNvSpPr>
          <p:nvPr/>
        </p:nvSpPr>
        <p:spPr bwMode="auto">
          <a:xfrm>
            <a:off x="565150" y="5649913"/>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7420" name="Text Box 12"/>
          <p:cNvSpPr txBox="1">
            <a:spLocks noChangeArrowheads="1"/>
          </p:cNvSpPr>
          <p:nvPr/>
        </p:nvSpPr>
        <p:spPr bwMode="auto">
          <a:xfrm>
            <a:off x="488950" y="4078288"/>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 name="Foliennummernplatzhalter 1">
            <a:extLst>
              <a:ext uri="{FF2B5EF4-FFF2-40B4-BE49-F238E27FC236}">
                <a16:creationId xmlns:a16="http://schemas.microsoft.com/office/drawing/2014/main" id="{EE08DB35-72F0-4161-8229-61591174D761}"/>
              </a:ext>
            </a:extLst>
          </p:cNvPr>
          <p:cNvSpPr>
            <a:spLocks noGrp="1"/>
          </p:cNvSpPr>
          <p:nvPr>
            <p:ph type="sldNum" sz="quarter" idx="12"/>
          </p:nvPr>
        </p:nvSpPr>
        <p:spPr/>
        <p:txBody>
          <a:bodyPr/>
          <a:lstStyle/>
          <a:p>
            <a:fld id="{FF09796B-29D3-4A1E-9CAA-FB72171FF086}" type="slidenum">
              <a:rPr lang="de-AT" altLang="de-DE" smtClean="0"/>
              <a:pPr/>
              <a:t>15</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9"/>
                                        </p:tgtEl>
                                        <p:attrNameLst>
                                          <p:attrName>style.visibility</p:attrName>
                                        </p:attrNameLst>
                                      </p:cBhvr>
                                      <p:to>
                                        <p:strVal val="visible"/>
                                      </p:to>
                                    </p:set>
                                    <p:anim calcmode="lin" valueType="num">
                                      <p:cBhvr additive="base">
                                        <p:cTn id="7" dur="500" fill="hold"/>
                                        <p:tgtEl>
                                          <p:spTgt spid="17419"/>
                                        </p:tgtEl>
                                        <p:attrNameLst>
                                          <p:attrName>ppt_x</p:attrName>
                                        </p:attrNameLst>
                                      </p:cBhvr>
                                      <p:tavLst>
                                        <p:tav tm="0">
                                          <p:val>
                                            <p:strVal val="0-#ppt_w/2"/>
                                          </p:val>
                                        </p:tav>
                                        <p:tav tm="100000">
                                          <p:val>
                                            <p:strVal val="#ppt_x"/>
                                          </p:val>
                                        </p:tav>
                                      </p:tavLst>
                                    </p:anim>
                                    <p:anim calcmode="lin" valueType="num">
                                      <p:cBhvr additive="base">
                                        <p:cTn id="8" dur="500" fill="hold"/>
                                        <p:tgtEl>
                                          <p:spTgt spid="1741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20"/>
                                        </p:tgtEl>
                                        <p:attrNameLst>
                                          <p:attrName>style.visibility</p:attrName>
                                        </p:attrNameLst>
                                      </p:cBhvr>
                                      <p:to>
                                        <p:strVal val="visible"/>
                                      </p:to>
                                    </p:set>
                                    <p:anim calcmode="lin" valueType="num">
                                      <p:cBhvr additive="base">
                                        <p:cTn id="13" dur="500" fill="hold"/>
                                        <p:tgtEl>
                                          <p:spTgt spid="17420"/>
                                        </p:tgtEl>
                                        <p:attrNameLst>
                                          <p:attrName>ppt_x</p:attrName>
                                        </p:attrNameLst>
                                      </p:cBhvr>
                                      <p:tavLst>
                                        <p:tav tm="0">
                                          <p:val>
                                            <p:strVal val="0-#ppt_w/2"/>
                                          </p:val>
                                        </p:tav>
                                        <p:tav tm="100000">
                                          <p:val>
                                            <p:strVal val="#ppt_x"/>
                                          </p:val>
                                        </p:tav>
                                      </p:tavLst>
                                    </p:anim>
                                    <p:anim calcmode="lin" valueType="num">
                                      <p:cBhvr additive="base">
                                        <p:cTn id="14" dur="500" fill="hold"/>
                                        <p:tgtEl>
                                          <p:spTgt spid="174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autoUpdateAnimBg="0"/>
      <p:bldP spid="1742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8600" y="533400"/>
            <a:ext cx="8915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solidFill>
                  <a:srgbClr val="000000"/>
                </a:solidFill>
                <a:latin typeface="Arial" panose="020B0604020202020204" pitchFamily="34" charset="0"/>
                <a:cs typeface="Times New Roman" panose="02020603050405020304" pitchFamily="18" charset="0"/>
              </a:rPr>
              <a:t>8) Welche Maßnahmen sind nach dem Einrücken in das Feuerwehrhaus bei Einsatzende zu veranlassen? Führen Sie mindestens zwei Antworten an.</a:t>
            </a:r>
          </a:p>
        </p:txBody>
      </p:sp>
      <p:sp>
        <p:nvSpPr>
          <p:cNvPr id="18435" name="Text Box 3"/>
          <p:cNvSpPr txBox="1">
            <a:spLocks noChangeArrowheads="1"/>
          </p:cNvSpPr>
          <p:nvPr/>
        </p:nvSpPr>
        <p:spPr bwMode="auto">
          <a:xfrm>
            <a:off x="304800" y="1981200"/>
            <a:ext cx="8534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r>
              <a:rPr lang="de-DE" altLang="de-DE" b="1" i="1">
                <a:solidFill>
                  <a:srgbClr val="FF0000"/>
                </a:solidFill>
                <a:latin typeface="Arial" panose="020B0604020202020204" pitchFamily="34" charset="0"/>
                <a:cs typeface="Times New Roman" panose="02020603050405020304" pitchFamily="18" charset="0"/>
              </a:rPr>
              <a:t>- Einrückmeldung absetzen</a:t>
            </a:r>
            <a:br>
              <a:rPr lang="de-DE" altLang="de-DE" b="1">
                <a:solidFill>
                  <a:srgbClr val="000000"/>
                </a:solidFill>
                <a:latin typeface="Arial" panose="020B0604020202020204" pitchFamily="34" charset="0"/>
                <a:cs typeface="Times New Roman" panose="02020603050405020304" pitchFamily="18" charset="0"/>
              </a:rPr>
            </a:br>
            <a:endParaRPr lang="de-DE" altLang="de-DE" b="1">
              <a:solidFill>
                <a:srgbClr val="000000"/>
              </a:solidFill>
              <a:latin typeface="Arial" panose="020B0604020202020204" pitchFamily="34" charset="0"/>
              <a:cs typeface="Times New Roman" panose="02020603050405020304" pitchFamily="18" charset="0"/>
            </a:endParaRPr>
          </a:p>
          <a:p>
            <a:r>
              <a:rPr lang="de-DE" altLang="de-DE" b="1" i="1">
                <a:solidFill>
                  <a:srgbClr val="FF0000"/>
                </a:solidFill>
                <a:latin typeface="Arial" panose="020B0604020202020204" pitchFamily="34" charset="0"/>
                <a:cs typeface="Times New Roman" panose="02020603050405020304" pitchFamily="18" charset="0"/>
              </a:rPr>
              <a:t>	- Einsatzbereitschaft herstellen</a:t>
            </a:r>
            <a:br>
              <a:rPr lang="de-DE" altLang="de-DE" b="1">
                <a:solidFill>
                  <a:srgbClr val="000000"/>
                </a:solidFill>
                <a:latin typeface="Arial" panose="020B0604020202020204" pitchFamily="34" charset="0"/>
                <a:cs typeface="Times New Roman" panose="02020603050405020304" pitchFamily="18" charset="0"/>
              </a:rPr>
            </a:br>
            <a:endParaRPr lang="de-DE" altLang="de-DE" b="1">
              <a:solidFill>
                <a:srgbClr val="000000"/>
              </a:solidFill>
              <a:latin typeface="Arial" panose="020B0604020202020204" pitchFamily="34" charset="0"/>
              <a:cs typeface="Times New Roman" panose="02020603050405020304" pitchFamily="18" charset="0"/>
            </a:endParaRPr>
          </a:p>
          <a:p>
            <a:r>
              <a:rPr lang="de-DE" altLang="de-DE" b="1" i="1">
                <a:solidFill>
                  <a:srgbClr val="FF0000"/>
                </a:solidFill>
                <a:latin typeface="Arial" panose="020B0604020202020204" pitchFamily="34" charset="0"/>
                <a:cs typeface="Times New Roman" panose="02020603050405020304" pitchFamily="18" charset="0"/>
              </a:rPr>
              <a:t>	- Hygienemaßnahmen</a:t>
            </a:r>
          </a:p>
          <a:p>
            <a:endParaRPr lang="de-DE" altLang="de-DE" b="1" i="1">
              <a:solidFill>
                <a:srgbClr val="FF0000"/>
              </a:solidFill>
              <a:latin typeface="Arial" panose="020B0604020202020204" pitchFamily="34" charset="0"/>
              <a:cs typeface="Times New Roman" panose="02020603050405020304" pitchFamily="18" charset="0"/>
            </a:endParaRPr>
          </a:p>
          <a:p>
            <a:r>
              <a:rPr lang="de-DE" altLang="de-DE" b="1" i="1">
                <a:solidFill>
                  <a:srgbClr val="FF0000"/>
                </a:solidFill>
                <a:latin typeface="Arial" panose="020B0604020202020204" pitchFamily="34" charset="0"/>
                <a:cs typeface="Times New Roman" panose="02020603050405020304" pitchFamily="18" charset="0"/>
              </a:rPr>
              <a:t>	- Einsatznachbesprechung</a:t>
            </a:r>
            <a:endParaRPr lang="de-AT" altLang="de-DE" b="1" i="1">
              <a:solidFill>
                <a:srgbClr val="FF0000"/>
              </a:solidFill>
              <a:latin typeface="Arial" panose="020B0604020202020204" pitchFamily="34" charset="0"/>
              <a:cs typeface="Times New Roman" panose="02020603050405020304" pitchFamily="18" charset="0"/>
            </a:endParaRPr>
          </a:p>
        </p:txBody>
      </p:sp>
      <p:sp>
        <p:nvSpPr>
          <p:cNvPr id="18436" name="Line 4"/>
          <p:cNvSpPr>
            <a:spLocks noChangeShapeType="1"/>
          </p:cNvSpPr>
          <p:nvPr/>
        </p:nvSpPr>
        <p:spPr bwMode="auto">
          <a:xfrm>
            <a:off x="762000" y="23622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8437" name="Line 5"/>
          <p:cNvSpPr>
            <a:spLocks noChangeShapeType="1"/>
          </p:cNvSpPr>
          <p:nvPr/>
        </p:nvSpPr>
        <p:spPr bwMode="auto">
          <a:xfrm>
            <a:off x="762000" y="31242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8438" name="Line 6"/>
          <p:cNvSpPr>
            <a:spLocks noChangeShapeType="1"/>
          </p:cNvSpPr>
          <p:nvPr/>
        </p:nvSpPr>
        <p:spPr bwMode="auto">
          <a:xfrm>
            <a:off x="762000" y="38100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8439" name="Line 7"/>
          <p:cNvSpPr>
            <a:spLocks noChangeShapeType="1"/>
          </p:cNvSpPr>
          <p:nvPr/>
        </p:nvSpPr>
        <p:spPr bwMode="auto">
          <a:xfrm>
            <a:off x="755650" y="45085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 name="Foliennummernplatzhalter 1">
            <a:extLst>
              <a:ext uri="{FF2B5EF4-FFF2-40B4-BE49-F238E27FC236}">
                <a16:creationId xmlns:a16="http://schemas.microsoft.com/office/drawing/2014/main" id="{0BFCEFEA-4CF5-40F0-8AF3-5CDC251EEB42}"/>
              </a:ext>
            </a:extLst>
          </p:cNvPr>
          <p:cNvSpPr>
            <a:spLocks noGrp="1"/>
          </p:cNvSpPr>
          <p:nvPr>
            <p:ph type="sldNum" sz="quarter" idx="12"/>
          </p:nvPr>
        </p:nvSpPr>
        <p:spPr/>
        <p:txBody>
          <a:bodyPr/>
          <a:lstStyle/>
          <a:p>
            <a:fld id="{FF09796B-29D3-4A1E-9CAA-FB72171FF086}" type="slidenum">
              <a:rPr lang="de-AT" altLang="de-DE" smtClean="0"/>
              <a:pPr/>
              <a:t>16</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1046163"/>
            <a:ext cx="9144000" cy="583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5354" bIns="0">
            <a:spAutoFit/>
          </a:bodyPr>
          <a:lstStyle>
            <a:lvl1pPr>
              <a:tabLst>
                <a:tab pos="1350963" algn="l"/>
              </a:tabLst>
              <a:defRPr sz="2400">
                <a:solidFill>
                  <a:schemeClr val="tx1"/>
                </a:solidFill>
                <a:latin typeface="Times New Roman" panose="02020603050405020304" pitchFamily="18" charset="0"/>
              </a:defRPr>
            </a:lvl1pPr>
            <a:lvl2pPr>
              <a:tabLst>
                <a:tab pos="1350963" algn="l"/>
              </a:tabLst>
              <a:defRPr sz="2400">
                <a:solidFill>
                  <a:schemeClr val="tx1"/>
                </a:solidFill>
                <a:latin typeface="Times New Roman" panose="02020603050405020304" pitchFamily="18" charset="0"/>
              </a:defRPr>
            </a:lvl2pPr>
            <a:lvl3pPr>
              <a:tabLst>
                <a:tab pos="1350963" algn="l"/>
              </a:tabLst>
              <a:defRPr sz="2400">
                <a:solidFill>
                  <a:schemeClr val="tx1"/>
                </a:solidFill>
                <a:latin typeface="Times New Roman" panose="02020603050405020304" pitchFamily="18" charset="0"/>
              </a:defRPr>
            </a:lvl3pPr>
            <a:lvl4pPr>
              <a:tabLst>
                <a:tab pos="1350963" algn="l"/>
              </a:tabLst>
              <a:defRPr sz="2400">
                <a:solidFill>
                  <a:schemeClr val="tx1"/>
                </a:solidFill>
                <a:latin typeface="Times New Roman" panose="02020603050405020304" pitchFamily="18" charset="0"/>
              </a:defRPr>
            </a:lvl4pPr>
            <a:lvl5pPr>
              <a:tabLst>
                <a:tab pos="1350963" algn="l"/>
              </a:tabLst>
              <a:defRPr sz="2400">
                <a:solidFill>
                  <a:schemeClr val="tx1"/>
                </a:solidFill>
                <a:latin typeface="Times New Roman" panose="02020603050405020304" pitchFamily="18" charset="0"/>
              </a:defRPr>
            </a:lvl5pPr>
            <a:lvl6pPr fontAlgn="base">
              <a:spcBef>
                <a:spcPct val="0"/>
              </a:spcBef>
              <a:spcAft>
                <a:spcPct val="0"/>
              </a:spcAft>
              <a:tabLst>
                <a:tab pos="1350963" algn="l"/>
              </a:tabLst>
              <a:defRPr sz="2400">
                <a:solidFill>
                  <a:schemeClr val="tx1"/>
                </a:solidFill>
                <a:latin typeface="Times New Roman" panose="02020603050405020304" pitchFamily="18" charset="0"/>
              </a:defRPr>
            </a:lvl6pPr>
            <a:lvl7pPr fontAlgn="base">
              <a:spcBef>
                <a:spcPct val="0"/>
              </a:spcBef>
              <a:spcAft>
                <a:spcPct val="0"/>
              </a:spcAft>
              <a:tabLst>
                <a:tab pos="1350963" algn="l"/>
              </a:tabLst>
              <a:defRPr sz="2400">
                <a:solidFill>
                  <a:schemeClr val="tx1"/>
                </a:solidFill>
                <a:latin typeface="Times New Roman" panose="02020603050405020304" pitchFamily="18" charset="0"/>
              </a:defRPr>
            </a:lvl7pPr>
            <a:lvl8pPr fontAlgn="base">
              <a:spcBef>
                <a:spcPct val="0"/>
              </a:spcBef>
              <a:spcAft>
                <a:spcPct val="0"/>
              </a:spcAft>
              <a:tabLst>
                <a:tab pos="1350963" algn="l"/>
              </a:tabLst>
              <a:defRPr sz="2400">
                <a:solidFill>
                  <a:schemeClr val="tx1"/>
                </a:solidFill>
                <a:latin typeface="Times New Roman" panose="02020603050405020304" pitchFamily="18" charset="0"/>
              </a:defRPr>
            </a:lvl8pPr>
            <a:lvl9pPr fontAlgn="base">
              <a:spcBef>
                <a:spcPct val="0"/>
              </a:spcBef>
              <a:spcAft>
                <a:spcPct val="0"/>
              </a:spcAft>
              <a:tabLst>
                <a:tab pos="1350963" algn="l"/>
              </a:tabLst>
              <a:defRPr sz="2400">
                <a:solidFill>
                  <a:schemeClr val="tx1"/>
                </a:solidFill>
                <a:latin typeface="Times New Roman" panose="02020603050405020304" pitchFamily="18" charset="0"/>
              </a:defRPr>
            </a:lvl9pPr>
          </a:lstStyle>
          <a:p>
            <a:r>
              <a:rPr lang="de-AT" altLang="de-DE" b="1" dirty="0">
                <a:latin typeface="Arial" panose="020B0604020202020204" pitchFamily="34" charset="0"/>
                <a:cs typeface="Times New Roman" panose="02020603050405020304" pitchFamily="18" charset="0"/>
              </a:rPr>
              <a:t>		Aufgabe B Technischer Einsatz</a:t>
            </a:r>
            <a:r>
              <a:rPr lang="de-AT" altLang="de-DE" b="1" dirty="0">
                <a:latin typeface="Arial" panose="020B0604020202020204" pitchFamily="34" charset="0"/>
                <a:cs typeface="Arial" panose="020B0604020202020204" pitchFamily="34" charset="0"/>
              </a:rPr>
              <a:t> </a:t>
            </a:r>
            <a:endParaRPr lang="de-DE" altLang="de-DE" b="1" dirty="0">
              <a:cs typeface="Times New Roman" panose="02020603050405020304" pitchFamily="18" charset="0"/>
            </a:endParaRPr>
          </a:p>
          <a:p>
            <a:pPr eaLnBrk="0" hangingPunct="0"/>
            <a:endParaRPr lang="de-DE" altLang="de-DE" sz="2000" dirty="0">
              <a:cs typeface="Times New Roman" panose="02020603050405020304" pitchFamily="18" charset="0"/>
            </a:endParaRPr>
          </a:p>
          <a:p>
            <a:pPr eaLnBrk="0" hangingPunct="0"/>
            <a:r>
              <a:rPr lang="de-AT" altLang="de-DE" dirty="0">
                <a:latin typeface="Arial" panose="020B0604020202020204" pitchFamily="34" charset="0"/>
                <a:cs typeface="Times New Roman" panose="02020603050405020304" pitchFamily="18" charset="0"/>
              </a:rPr>
              <a:t>Sie sind Mitglied der Freiwilligen Feuerwehr „A-Dorf“ und als Zugskommandant eingeteilt.</a:t>
            </a:r>
          </a:p>
          <a:p>
            <a:pPr eaLnBrk="0" hangingPunct="0"/>
            <a:r>
              <a:rPr lang="de-AT" altLang="de-DE" dirty="0">
                <a:latin typeface="Arial" panose="020B0604020202020204" pitchFamily="34" charset="0"/>
                <a:cs typeface="Times New Roman" panose="02020603050405020304" pitchFamily="18" charset="0"/>
              </a:rPr>
              <a:t>Ihre Feuerwehr ist mit folgenden, </a:t>
            </a:r>
            <a:r>
              <a:rPr lang="de-AT" altLang="de-DE" dirty="0">
                <a:latin typeface="Arial" panose="020B0604020202020204" pitchFamily="34" charset="0"/>
                <a:cs typeface="Arial" panose="020B0604020202020204" pitchFamily="34" charset="0"/>
              </a:rPr>
              <a:t>den Richtlinien des NÖ LFV bzw. ÖBFV entsprechenden</a:t>
            </a:r>
            <a:r>
              <a:rPr lang="de-AT" altLang="de-DE" dirty="0">
                <a:latin typeface="Arial" panose="020B0604020202020204" pitchFamily="34" charset="0"/>
                <a:cs typeface="Times New Roman" panose="02020603050405020304" pitchFamily="18" charset="0"/>
              </a:rPr>
              <a:t> Fahrzeugen ausgerüstet:</a:t>
            </a:r>
            <a:r>
              <a:rPr lang="de-DE" altLang="de-DE" dirty="0">
                <a:latin typeface="Arial" panose="020B0604020202020204" pitchFamily="34" charset="0"/>
                <a:cs typeface="Arial" panose="020B0604020202020204" pitchFamily="34" charset="0"/>
              </a:rPr>
              <a:t> </a:t>
            </a:r>
            <a:endParaRPr lang="de-DE" altLang="de-DE" dirty="0">
              <a:cs typeface="Times New Roman" panose="02020603050405020304" pitchFamily="18" charset="0"/>
            </a:endParaRPr>
          </a:p>
          <a:p>
            <a:pPr eaLnBrk="0" hangingPunct="0"/>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1 HLF2, 	1 MTF</a:t>
            </a:r>
            <a:endParaRPr lang="de-DE" altLang="de-DE" dirty="0">
              <a:cs typeface="Times New Roman" panose="02020603050405020304" pitchFamily="18" charset="0"/>
            </a:endParaRPr>
          </a:p>
          <a:p>
            <a:pPr eaLnBrk="0" hangingPunct="0"/>
            <a:r>
              <a:rPr lang="de-AT" altLang="de-DE" dirty="0">
                <a:latin typeface="Arial" panose="020B0604020202020204" pitchFamily="34" charset="0"/>
                <a:cs typeface="Arial" panose="020B0604020202020204" pitchFamily="34" charset="0"/>
              </a:rPr>
              <a:t> </a:t>
            </a:r>
            <a:endParaRPr lang="de-DE" altLang="de-DE" dirty="0">
              <a:cs typeface="Times New Roman" panose="02020603050405020304" pitchFamily="18" charset="0"/>
            </a:endParaRPr>
          </a:p>
          <a:p>
            <a:pPr eaLnBrk="0" hangingPunct="0"/>
            <a:r>
              <a:rPr lang="de-AT" altLang="de-DE" dirty="0">
                <a:latin typeface="Arial" panose="020B0604020202020204" pitchFamily="34" charset="0"/>
                <a:cs typeface="Times New Roman" panose="02020603050405020304" pitchFamily="18" charset="0"/>
              </a:rPr>
              <a:t>Weiters sind in unmittelbarer Nähe (im Minutenbereich verfügbar) weitere, den Richtlinien entsprechend ausgerüstete Einsatzfahrzeuge stationiert</a:t>
            </a:r>
            <a:r>
              <a:rPr lang="de-AT" altLang="de-DE" dirty="0">
                <a:latin typeface="Arial" panose="020B0604020202020204" pitchFamily="34" charset="0"/>
                <a:cs typeface="Arial" panose="020B0604020202020204" pitchFamily="34" charset="0"/>
              </a:rPr>
              <a:t>.</a:t>
            </a:r>
            <a:endParaRPr lang="de-DE" altLang="de-DE" dirty="0">
              <a:cs typeface="Times New Roman" panose="02020603050405020304" pitchFamily="18" charset="0"/>
            </a:endParaRPr>
          </a:p>
          <a:p>
            <a:pPr eaLnBrk="0" hangingPunct="0"/>
            <a:r>
              <a:rPr lang="de-AT" altLang="de-DE" dirty="0">
                <a:latin typeface="Arial" panose="020B0604020202020204" pitchFamily="34" charset="0"/>
                <a:cs typeface="Arial" panose="020B0604020202020204" pitchFamily="34" charset="0"/>
              </a:rPr>
              <a:t> </a:t>
            </a:r>
            <a:endParaRPr lang="de-DE" altLang="de-DE" dirty="0">
              <a:cs typeface="Times New Roman" panose="02020603050405020304" pitchFamily="18" charset="0"/>
            </a:endParaRPr>
          </a:p>
          <a:p>
            <a:pPr eaLnBrk="0" hangingPunct="0"/>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FF B – Dorf: 	1 VRF, 	1 KDOF</a:t>
            </a:r>
            <a:endParaRPr lang="de-DE" altLang="de-DE" dirty="0">
              <a:cs typeface="Times New Roman" panose="02020603050405020304" pitchFamily="18" charset="0"/>
            </a:endParaRPr>
          </a:p>
          <a:p>
            <a:pPr eaLnBrk="0" hangingPunct="0"/>
            <a:r>
              <a:rPr lang="en-GB" altLang="de-DE" dirty="0">
                <a:latin typeface="Arial" panose="020B0604020202020204" pitchFamily="34" charset="0"/>
                <a:cs typeface="Arial" panose="020B0604020202020204" pitchFamily="34" charset="0"/>
              </a:rPr>
              <a:t> </a:t>
            </a:r>
            <a:endParaRPr lang="de-DE" altLang="de-DE" dirty="0">
              <a:cs typeface="Times New Roman" panose="02020603050405020304" pitchFamily="18" charset="0"/>
            </a:endParaRPr>
          </a:p>
          <a:p>
            <a:pPr eaLnBrk="0" hangingPunct="0"/>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FF C – Dorf: 	1 HLF2, 	1 MTF</a:t>
            </a:r>
            <a:r>
              <a:rPr lang="de-DE" altLang="de-DE"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pPr eaLnBrk="0" hangingPunct="0"/>
            <a:endParaRPr lang="de-DE" altLang="de-DE" sz="2000" dirty="0">
              <a:cs typeface="Times New Roman" panose="02020603050405020304" pitchFamily="18" charset="0"/>
            </a:endParaRPr>
          </a:p>
        </p:txBody>
      </p:sp>
      <p:sp>
        <p:nvSpPr>
          <p:cNvPr id="2" name="Foliennummernplatzhalter 1">
            <a:extLst>
              <a:ext uri="{FF2B5EF4-FFF2-40B4-BE49-F238E27FC236}">
                <a16:creationId xmlns:a16="http://schemas.microsoft.com/office/drawing/2014/main" id="{5EAD9A73-F171-4AE2-8A59-5E4CAE192411}"/>
              </a:ext>
            </a:extLst>
          </p:cNvPr>
          <p:cNvSpPr>
            <a:spLocks noGrp="1"/>
          </p:cNvSpPr>
          <p:nvPr>
            <p:ph type="sldNum" sz="quarter" idx="12"/>
          </p:nvPr>
        </p:nvSpPr>
        <p:spPr/>
        <p:txBody>
          <a:bodyPr/>
          <a:lstStyle/>
          <a:p>
            <a:fld id="{FF09796B-29D3-4A1E-9CAA-FB72171FF086}" type="slidenum">
              <a:rPr lang="de-AT" altLang="de-DE" smtClean="0"/>
              <a:pPr/>
              <a:t>17</a:t>
            </a:fld>
            <a:endParaRPr lang="de-AT" altLang="de-DE"/>
          </a:p>
        </p:txBody>
      </p:sp>
      <p:sp>
        <p:nvSpPr>
          <p:cNvPr id="4" name="Textfeld 3">
            <a:extLst>
              <a:ext uri="{FF2B5EF4-FFF2-40B4-BE49-F238E27FC236}">
                <a16:creationId xmlns:a16="http://schemas.microsoft.com/office/drawing/2014/main" id="{3F98BFAF-AF9B-46F1-9F5B-3D14786EA871}"/>
              </a:ext>
            </a:extLst>
          </p:cNvPr>
          <p:cNvSpPr txBox="1"/>
          <p:nvPr/>
        </p:nvSpPr>
        <p:spPr>
          <a:xfrm>
            <a:off x="7668344" y="260648"/>
            <a:ext cx="914400" cy="461665"/>
          </a:xfrm>
          <a:prstGeom prst="rect">
            <a:avLst/>
          </a:prstGeom>
          <a:noFill/>
        </p:spPr>
        <p:txBody>
          <a:bodyPr wrap="square" rtlCol="0">
            <a:spAutoFit/>
          </a:bodyPr>
          <a:lstStyle/>
          <a:p>
            <a:r>
              <a:rPr lang="de-AT" dirty="0" err="1"/>
              <a:t>Bsp</a:t>
            </a:r>
            <a:r>
              <a:rPr lang="de-AT" dirty="0"/>
              <a:t> 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533400"/>
            <a:ext cx="9144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dirty="0">
                <a:latin typeface="Arial" panose="020B0604020202020204" pitchFamily="34" charset="0"/>
                <a:cs typeface="Arial" panose="020B0604020202020204" pitchFamily="34" charset="0"/>
              </a:rPr>
              <a:t>An einem sonnigen Junitag wird Ihre Feuerwehr durch die Bezirksalarmzentrale um 12.15 Uhr zu einem Unfall mit Menschenrettung auf der Dorfstraße alarmiert (Alarmstufe 2 = FF A-Dorf und B-Dorf).</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Als Sie im Feuerwehrhaus eintreffen sind bereits einige Mitglieder anwesend. Insgesamt treffen 15 Männer und Frauen aufgrund der Alarmierung ein.</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Um 12.21 Uhr rückt die Feuerwehr mit allen Fahrzeugen zu diesem Einsatz aus.</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Da der Kommandant nicht anwesend ist, sind Sie laut Einsatzleiterliste bei diesem Einsatz Einsatzleiter.</a:t>
            </a:r>
            <a:r>
              <a:rPr lang="de-DE" altLang="de-DE" dirty="0">
                <a:cs typeface="Times New Roman" panose="02020603050405020304" pitchFamily="18" charset="0"/>
              </a:rPr>
              <a:t> </a:t>
            </a:r>
            <a:endParaRPr lang="de-AT" altLang="de-DE" dirty="0">
              <a:cs typeface="Times New Roman" panose="02020603050405020304" pitchFamily="18" charset="0"/>
            </a:endParaRPr>
          </a:p>
        </p:txBody>
      </p:sp>
      <p:sp>
        <p:nvSpPr>
          <p:cNvPr id="2" name="Foliennummernplatzhalter 1">
            <a:extLst>
              <a:ext uri="{FF2B5EF4-FFF2-40B4-BE49-F238E27FC236}">
                <a16:creationId xmlns:a16="http://schemas.microsoft.com/office/drawing/2014/main" id="{EADF53DF-0BA3-4126-8BE3-D1F94FDCC83B}"/>
              </a:ext>
            </a:extLst>
          </p:cNvPr>
          <p:cNvSpPr>
            <a:spLocks noGrp="1"/>
          </p:cNvSpPr>
          <p:nvPr>
            <p:ph type="sldNum" sz="quarter" idx="12"/>
          </p:nvPr>
        </p:nvSpPr>
        <p:spPr/>
        <p:txBody>
          <a:bodyPr/>
          <a:lstStyle/>
          <a:p>
            <a:fld id="{FF09796B-29D3-4A1E-9CAA-FB72171FF086}" type="slidenum">
              <a:rPr lang="de-AT" altLang="de-DE" smtClean="0"/>
              <a:pPr/>
              <a:t>18</a:t>
            </a:fld>
            <a:endParaRPr lang="de-AT" alt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533400"/>
            <a:ext cx="91440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1) </a:t>
            </a:r>
            <a:r>
              <a:rPr lang="de-AT" altLang="de-DE" b="1" dirty="0">
                <a:latin typeface="Arial" panose="020B0604020202020204" pitchFamily="34" charset="0"/>
                <a:cs typeface="Times New Roman" panose="02020603050405020304" pitchFamily="18" charset="0"/>
              </a:rPr>
              <a:t>Kreuzen Sie drei Maßnahmen, bzw. Anordnungen an, die Sie vor oder auf der Fahrt zum ca. 500 m entfernten Einsatzort treffen können</a:t>
            </a:r>
            <a:r>
              <a:rPr lang="de-DE" altLang="de-DE" b="1" dirty="0">
                <a:latin typeface="Arial" panose="020B0604020202020204" pitchFamily="34" charset="0"/>
                <a:cs typeface="Arial" panose="020B0604020202020204" pitchFamily="34" charset="0"/>
              </a:rPr>
              <a:t>.</a:t>
            </a:r>
            <a:endParaRPr lang="de-DE" altLang="de-DE" dirty="0">
              <a:latin typeface="Arial" panose="020B0604020202020204" pitchFamily="34" charset="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endParaRPr lang="de-DE" altLang="de-DE" dirty="0">
              <a:latin typeface="Arial" panose="020B0604020202020204" pitchFamily="34" charset="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Lagemeldung (Einsatzsofortmeldung) absetzen</a:t>
            </a:r>
          </a:p>
          <a:p>
            <a:r>
              <a:rPr lang="de-AT" altLang="de-DE" dirty="0">
                <a:latin typeface="Arial" panose="020B0604020202020204" pitchFamily="34" charset="0"/>
                <a:cs typeface="Times New Roman" panose="02020603050405020304" pitchFamily="18" charset="0"/>
              </a:rPr>
              <a:t>	Lageerkundungen durchführen</a:t>
            </a:r>
          </a:p>
          <a:p>
            <a:r>
              <a:rPr lang="de-AT" altLang="de-DE" dirty="0">
                <a:latin typeface="Arial" panose="020B0604020202020204" pitchFamily="34" charset="0"/>
                <a:cs typeface="Times New Roman" panose="02020603050405020304" pitchFamily="18" charset="0"/>
              </a:rPr>
              <a:t>	Entschluss formulieren</a:t>
            </a:r>
          </a:p>
          <a:p>
            <a:r>
              <a:rPr lang="de-AT" altLang="de-DE" dirty="0">
                <a:latin typeface="Arial" panose="020B0604020202020204" pitchFamily="34" charset="0"/>
                <a:cs typeface="Times New Roman" panose="02020603050405020304" pitchFamily="18" charset="0"/>
              </a:rPr>
              <a:t>	Ausrückmeldung an die zuständige Alarmzentrale </a:t>
            </a:r>
            <a:br>
              <a:rPr lang="de-AT" altLang="de-DE" dirty="0">
                <a:latin typeface="Arial" panose="020B0604020202020204" pitchFamily="34" charset="0"/>
                <a:cs typeface="Times New Roman" panose="02020603050405020304" pitchFamily="18" charset="0"/>
              </a:rPr>
            </a:br>
            <a:r>
              <a:rPr lang="de-AT" altLang="de-DE" dirty="0">
                <a:latin typeface="Arial" panose="020B0604020202020204" pitchFamily="34" charset="0"/>
                <a:cs typeface="Times New Roman" panose="02020603050405020304" pitchFamily="18" charset="0"/>
              </a:rPr>
              <a:t>	absetzen</a:t>
            </a:r>
          </a:p>
          <a:p>
            <a:r>
              <a:rPr lang="de-AT" altLang="de-DE" dirty="0">
                <a:latin typeface="Arial" panose="020B0604020202020204" pitchFamily="34" charset="0"/>
                <a:cs typeface="Times New Roman" panose="02020603050405020304" pitchFamily="18" charset="0"/>
              </a:rPr>
              <a:t>	Mannschaft auf die Einsatzfahrzeuge einteilen</a:t>
            </a:r>
          </a:p>
          <a:p>
            <a:r>
              <a:rPr lang="de-AT" altLang="de-DE" dirty="0">
                <a:latin typeface="Arial" panose="020B0604020202020204" pitchFamily="34" charset="0"/>
                <a:cs typeface="Times New Roman" panose="02020603050405020304" pitchFamily="18" charset="0"/>
              </a:rPr>
              <a:t>	Auf ordnungsgemäße Einsatzbekleidung achten und </a:t>
            </a:r>
            <a:br>
              <a:rPr lang="de-AT" altLang="de-DE" dirty="0">
                <a:latin typeface="Arial" panose="020B0604020202020204" pitchFamily="34" charset="0"/>
                <a:cs typeface="Times New Roman" panose="02020603050405020304" pitchFamily="18" charset="0"/>
              </a:rPr>
            </a:br>
            <a:r>
              <a:rPr lang="de-AT" altLang="de-DE" dirty="0">
                <a:latin typeface="Arial" panose="020B0604020202020204" pitchFamily="34" charset="0"/>
                <a:cs typeface="Times New Roman" panose="02020603050405020304" pitchFamily="18" charset="0"/>
              </a:rPr>
              <a:t>	Mannschaft auf den Einsatz vorbereiten</a:t>
            </a:r>
          </a:p>
          <a:p>
            <a:r>
              <a:rPr lang="de-AT" altLang="de-DE" dirty="0">
                <a:latin typeface="Arial" panose="020B0604020202020204" pitchFamily="34" charset="0"/>
                <a:cs typeface="Times New Roman" panose="02020603050405020304" pitchFamily="18" charset="0"/>
              </a:rPr>
              <a:t>	Befehlsstelle einrichten</a:t>
            </a:r>
            <a:r>
              <a:rPr lang="de-DE" altLang="de-DE" dirty="0">
                <a:latin typeface="Arial" panose="020B0604020202020204" pitchFamily="34" charset="0"/>
                <a:cs typeface="Times New Roman" panose="02020603050405020304" pitchFamily="18" charset="0"/>
              </a:rPr>
              <a:t> </a:t>
            </a:r>
            <a:endParaRPr lang="de-AT" altLang="de-DE" dirty="0">
              <a:latin typeface="Arial" panose="020B0604020202020204" pitchFamily="34" charset="0"/>
              <a:cs typeface="Times New Roman" panose="02020603050405020304" pitchFamily="18" charset="0"/>
            </a:endParaRPr>
          </a:p>
        </p:txBody>
      </p:sp>
      <p:sp>
        <p:nvSpPr>
          <p:cNvPr id="21507" name="Rectangle 3"/>
          <p:cNvSpPr>
            <a:spLocks noChangeArrowheads="1"/>
          </p:cNvSpPr>
          <p:nvPr/>
        </p:nvSpPr>
        <p:spPr bwMode="auto">
          <a:xfrm>
            <a:off x="457200" y="1981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1508" name="Rectangle 4"/>
          <p:cNvSpPr>
            <a:spLocks noChangeArrowheads="1"/>
          </p:cNvSpPr>
          <p:nvPr/>
        </p:nvSpPr>
        <p:spPr bwMode="auto">
          <a:xfrm>
            <a:off x="457200" y="2362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1509" name="Rectangle 5"/>
          <p:cNvSpPr>
            <a:spLocks noChangeArrowheads="1"/>
          </p:cNvSpPr>
          <p:nvPr/>
        </p:nvSpPr>
        <p:spPr bwMode="auto">
          <a:xfrm>
            <a:off x="457200" y="2743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1510" name="Rectangle 6"/>
          <p:cNvSpPr>
            <a:spLocks noChangeArrowheads="1"/>
          </p:cNvSpPr>
          <p:nvPr/>
        </p:nvSpPr>
        <p:spPr bwMode="auto">
          <a:xfrm>
            <a:off x="457200" y="3124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1511" name="Rectangle 7"/>
          <p:cNvSpPr>
            <a:spLocks noChangeArrowheads="1"/>
          </p:cNvSpPr>
          <p:nvPr/>
        </p:nvSpPr>
        <p:spPr bwMode="auto">
          <a:xfrm>
            <a:off x="457200" y="49530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1512" name="Rectangle 8"/>
          <p:cNvSpPr>
            <a:spLocks noChangeArrowheads="1"/>
          </p:cNvSpPr>
          <p:nvPr/>
        </p:nvSpPr>
        <p:spPr bwMode="auto">
          <a:xfrm>
            <a:off x="457200" y="3886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1513" name="Rectangle 9"/>
          <p:cNvSpPr>
            <a:spLocks noChangeArrowheads="1"/>
          </p:cNvSpPr>
          <p:nvPr/>
        </p:nvSpPr>
        <p:spPr bwMode="auto">
          <a:xfrm>
            <a:off x="457200" y="4267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1516" name="Text Box 12"/>
          <p:cNvSpPr txBox="1">
            <a:spLocks noChangeArrowheads="1"/>
          </p:cNvSpPr>
          <p:nvPr/>
        </p:nvSpPr>
        <p:spPr bwMode="auto">
          <a:xfrm>
            <a:off x="381000" y="3048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1517" name="Text Box 13"/>
          <p:cNvSpPr txBox="1">
            <a:spLocks noChangeArrowheads="1"/>
          </p:cNvSpPr>
          <p:nvPr/>
        </p:nvSpPr>
        <p:spPr bwMode="auto">
          <a:xfrm>
            <a:off x="381000" y="4191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1518" name="Text Box 14"/>
          <p:cNvSpPr txBox="1">
            <a:spLocks noChangeArrowheads="1"/>
          </p:cNvSpPr>
          <p:nvPr/>
        </p:nvSpPr>
        <p:spPr bwMode="auto">
          <a:xfrm>
            <a:off x="381000" y="3810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 name="Foliennummernplatzhalter 1">
            <a:extLst>
              <a:ext uri="{FF2B5EF4-FFF2-40B4-BE49-F238E27FC236}">
                <a16:creationId xmlns:a16="http://schemas.microsoft.com/office/drawing/2014/main" id="{B70DFEAB-F545-4BC7-A85B-899F6D26E5A9}"/>
              </a:ext>
            </a:extLst>
          </p:cNvPr>
          <p:cNvSpPr>
            <a:spLocks noGrp="1"/>
          </p:cNvSpPr>
          <p:nvPr>
            <p:ph type="sldNum" sz="quarter" idx="12"/>
          </p:nvPr>
        </p:nvSpPr>
        <p:spPr/>
        <p:txBody>
          <a:bodyPr/>
          <a:lstStyle/>
          <a:p>
            <a:fld id="{FF09796B-29D3-4A1E-9CAA-FB72171FF086}" type="slidenum">
              <a:rPr lang="de-AT" altLang="de-DE" smtClean="0"/>
              <a:pPr/>
              <a:t>19</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16"/>
                                        </p:tgtEl>
                                        <p:attrNameLst>
                                          <p:attrName>style.visibility</p:attrName>
                                        </p:attrNameLst>
                                      </p:cBhvr>
                                      <p:to>
                                        <p:strVal val="visible"/>
                                      </p:to>
                                    </p:set>
                                    <p:anim calcmode="lin" valueType="num">
                                      <p:cBhvr additive="base">
                                        <p:cTn id="7" dur="500" fill="hold"/>
                                        <p:tgtEl>
                                          <p:spTgt spid="21516"/>
                                        </p:tgtEl>
                                        <p:attrNameLst>
                                          <p:attrName>ppt_x</p:attrName>
                                        </p:attrNameLst>
                                      </p:cBhvr>
                                      <p:tavLst>
                                        <p:tav tm="0">
                                          <p:val>
                                            <p:strVal val="0-#ppt_w/2"/>
                                          </p:val>
                                        </p:tav>
                                        <p:tav tm="100000">
                                          <p:val>
                                            <p:strVal val="#ppt_x"/>
                                          </p:val>
                                        </p:tav>
                                      </p:tavLst>
                                    </p:anim>
                                    <p:anim calcmode="lin" valueType="num">
                                      <p:cBhvr additive="base">
                                        <p:cTn id="8" dur="500" fill="hold"/>
                                        <p:tgtEl>
                                          <p:spTgt spid="215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18"/>
                                        </p:tgtEl>
                                        <p:attrNameLst>
                                          <p:attrName>style.visibility</p:attrName>
                                        </p:attrNameLst>
                                      </p:cBhvr>
                                      <p:to>
                                        <p:strVal val="visible"/>
                                      </p:to>
                                    </p:set>
                                    <p:anim calcmode="lin" valueType="num">
                                      <p:cBhvr additive="base">
                                        <p:cTn id="13" dur="500" fill="hold"/>
                                        <p:tgtEl>
                                          <p:spTgt spid="21518"/>
                                        </p:tgtEl>
                                        <p:attrNameLst>
                                          <p:attrName>ppt_x</p:attrName>
                                        </p:attrNameLst>
                                      </p:cBhvr>
                                      <p:tavLst>
                                        <p:tav tm="0">
                                          <p:val>
                                            <p:strVal val="0-#ppt_w/2"/>
                                          </p:val>
                                        </p:tav>
                                        <p:tav tm="100000">
                                          <p:val>
                                            <p:strVal val="#ppt_x"/>
                                          </p:val>
                                        </p:tav>
                                      </p:tavLst>
                                    </p:anim>
                                    <p:anim calcmode="lin" valueType="num">
                                      <p:cBhvr additive="base">
                                        <p:cTn id="14" dur="500" fill="hold"/>
                                        <p:tgtEl>
                                          <p:spTgt spid="2151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17"/>
                                        </p:tgtEl>
                                        <p:attrNameLst>
                                          <p:attrName>style.visibility</p:attrName>
                                        </p:attrNameLst>
                                      </p:cBhvr>
                                      <p:to>
                                        <p:strVal val="visible"/>
                                      </p:to>
                                    </p:set>
                                    <p:anim calcmode="lin" valueType="num">
                                      <p:cBhvr additive="base">
                                        <p:cTn id="19" dur="500" fill="hold"/>
                                        <p:tgtEl>
                                          <p:spTgt spid="21517"/>
                                        </p:tgtEl>
                                        <p:attrNameLst>
                                          <p:attrName>ppt_x</p:attrName>
                                        </p:attrNameLst>
                                      </p:cBhvr>
                                      <p:tavLst>
                                        <p:tav tm="0">
                                          <p:val>
                                            <p:strVal val="0-#ppt_w/2"/>
                                          </p:val>
                                        </p:tav>
                                        <p:tav tm="100000">
                                          <p:val>
                                            <p:strVal val="#ppt_x"/>
                                          </p:val>
                                        </p:tav>
                                      </p:tavLst>
                                    </p:anim>
                                    <p:anim calcmode="lin" valueType="num">
                                      <p:cBhvr additive="base">
                                        <p:cTn id="20" dur="500" fill="hold"/>
                                        <p:tgtEl>
                                          <p:spTgt spid="215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6" grpId="0" autoUpdateAnimBg="0"/>
      <p:bldP spid="21517" grpId="0" autoUpdateAnimBg="0"/>
      <p:bldP spid="2151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341438"/>
            <a:ext cx="9144000"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25354" bIns="0">
            <a:spAutoFit/>
          </a:bodyPr>
          <a:lstStyle>
            <a:lvl1pPr>
              <a:tabLst>
                <a:tab pos="1350963" algn="l"/>
              </a:tabLst>
              <a:defRPr sz="2400">
                <a:solidFill>
                  <a:schemeClr val="tx1"/>
                </a:solidFill>
                <a:latin typeface="Times New Roman" panose="02020603050405020304" pitchFamily="18" charset="0"/>
              </a:defRPr>
            </a:lvl1pPr>
            <a:lvl2pPr>
              <a:tabLst>
                <a:tab pos="1350963" algn="l"/>
              </a:tabLst>
              <a:defRPr sz="2400">
                <a:solidFill>
                  <a:schemeClr val="tx1"/>
                </a:solidFill>
                <a:latin typeface="Times New Roman" panose="02020603050405020304" pitchFamily="18" charset="0"/>
              </a:defRPr>
            </a:lvl2pPr>
            <a:lvl3pPr>
              <a:tabLst>
                <a:tab pos="1350963" algn="l"/>
              </a:tabLst>
              <a:defRPr sz="2400">
                <a:solidFill>
                  <a:schemeClr val="tx1"/>
                </a:solidFill>
                <a:latin typeface="Times New Roman" panose="02020603050405020304" pitchFamily="18" charset="0"/>
              </a:defRPr>
            </a:lvl3pPr>
            <a:lvl4pPr>
              <a:tabLst>
                <a:tab pos="1350963" algn="l"/>
              </a:tabLst>
              <a:defRPr sz="2400">
                <a:solidFill>
                  <a:schemeClr val="tx1"/>
                </a:solidFill>
                <a:latin typeface="Times New Roman" panose="02020603050405020304" pitchFamily="18" charset="0"/>
              </a:defRPr>
            </a:lvl4pPr>
            <a:lvl5pPr>
              <a:tabLst>
                <a:tab pos="1350963" algn="l"/>
              </a:tabLst>
              <a:defRPr sz="2400">
                <a:solidFill>
                  <a:schemeClr val="tx1"/>
                </a:solidFill>
                <a:latin typeface="Times New Roman" panose="02020603050405020304" pitchFamily="18" charset="0"/>
              </a:defRPr>
            </a:lvl5pPr>
            <a:lvl6pPr fontAlgn="base">
              <a:spcBef>
                <a:spcPct val="0"/>
              </a:spcBef>
              <a:spcAft>
                <a:spcPct val="0"/>
              </a:spcAft>
              <a:tabLst>
                <a:tab pos="1350963" algn="l"/>
              </a:tabLst>
              <a:defRPr sz="2400">
                <a:solidFill>
                  <a:schemeClr val="tx1"/>
                </a:solidFill>
                <a:latin typeface="Times New Roman" panose="02020603050405020304" pitchFamily="18" charset="0"/>
              </a:defRPr>
            </a:lvl6pPr>
            <a:lvl7pPr fontAlgn="base">
              <a:spcBef>
                <a:spcPct val="0"/>
              </a:spcBef>
              <a:spcAft>
                <a:spcPct val="0"/>
              </a:spcAft>
              <a:tabLst>
                <a:tab pos="1350963" algn="l"/>
              </a:tabLst>
              <a:defRPr sz="2400">
                <a:solidFill>
                  <a:schemeClr val="tx1"/>
                </a:solidFill>
                <a:latin typeface="Times New Roman" panose="02020603050405020304" pitchFamily="18" charset="0"/>
              </a:defRPr>
            </a:lvl7pPr>
            <a:lvl8pPr fontAlgn="base">
              <a:spcBef>
                <a:spcPct val="0"/>
              </a:spcBef>
              <a:spcAft>
                <a:spcPct val="0"/>
              </a:spcAft>
              <a:tabLst>
                <a:tab pos="1350963" algn="l"/>
              </a:tabLst>
              <a:defRPr sz="2400">
                <a:solidFill>
                  <a:schemeClr val="tx1"/>
                </a:solidFill>
                <a:latin typeface="Times New Roman" panose="02020603050405020304" pitchFamily="18" charset="0"/>
              </a:defRPr>
            </a:lvl8pPr>
            <a:lvl9pPr fontAlgn="base">
              <a:spcBef>
                <a:spcPct val="0"/>
              </a:spcBef>
              <a:spcAft>
                <a:spcPct val="0"/>
              </a:spcAft>
              <a:tabLst>
                <a:tab pos="1350963" algn="l"/>
              </a:tabLst>
              <a:defRPr sz="2400">
                <a:solidFill>
                  <a:schemeClr val="tx1"/>
                </a:solidFill>
                <a:latin typeface="Times New Roman" panose="02020603050405020304" pitchFamily="18" charset="0"/>
              </a:defRPr>
            </a:lvl9pPr>
          </a:lstStyle>
          <a:p>
            <a:r>
              <a:rPr lang="de-DE" altLang="de-DE" b="1" dirty="0">
                <a:latin typeface="Arial" panose="020B0604020202020204" pitchFamily="34" charset="0"/>
                <a:cs typeface="Arial" panose="020B0604020202020204" pitchFamily="34" charset="0"/>
              </a:rPr>
              <a:t>			Aufgabe A Brandeinsatz</a:t>
            </a:r>
            <a:endParaRPr lang="de-DE" altLang="de-DE" b="1" dirty="0">
              <a:cs typeface="Times New Roman" panose="02020603050405020304" pitchFamily="18" charset="0"/>
            </a:endParaRPr>
          </a:p>
          <a:p>
            <a:pPr eaLnBrk="0" hangingPunct="0"/>
            <a:r>
              <a:rPr lang="de-DE" altLang="de-DE" dirty="0">
                <a:latin typeface="Arial" panose="020B0604020202020204" pitchFamily="34" charset="0"/>
                <a:cs typeface="Arial" panose="020B0604020202020204" pitchFamily="34" charset="0"/>
              </a:rPr>
              <a:t> </a:t>
            </a:r>
            <a:endParaRPr lang="de-DE" altLang="de-DE" sz="2000" dirty="0">
              <a:cs typeface="Times New Roman" panose="02020603050405020304" pitchFamily="18" charset="0"/>
            </a:endParaRPr>
          </a:p>
          <a:p>
            <a:pPr eaLnBrk="0" hangingPunct="0"/>
            <a:r>
              <a:rPr lang="de-AT" altLang="de-DE" dirty="0">
                <a:latin typeface="Arial" panose="020B0604020202020204" pitchFamily="34" charset="0"/>
                <a:cs typeface="Times New Roman" panose="02020603050405020304" pitchFamily="18" charset="0"/>
              </a:rPr>
              <a:t>Sie sind Mitglied der Freiwilligen Feuerwehr „A-Dorf“ und als Zugskommandant eingeteilt.</a:t>
            </a:r>
          </a:p>
          <a:p>
            <a:pPr eaLnBrk="0" hangingPunct="0"/>
            <a:r>
              <a:rPr lang="de-AT" altLang="de-DE" dirty="0">
                <a:latin typeface="Arial" panose="020B0604020202020204" pitchFamily="34" charset="0"/>
                <a:cs typeface="Times New Roman" panose="02020603050405020304" pitchFamily="18" charset="0"/>
              </a:rPr>
              <a:t>Die Feuerwehr ist mit folgenden, </a:t>
            </a:r>
            <a:r>
              <a:rPr lang="de-AT" altLang="de-DE" dirty="0">
                <a:latin typeface="Arial" panose="020B0604020202020204" pitchFamily="34" charset="0"/>
                <a:cs typeface="Arial" panose="020B0604020202020204" pitchFamily="34" charset="0"/>
              </a:rPr>
              <a:t>den Richtlinien des NÖ LFV bzw. ÖBFV entsprechenden</a:t>
            </a:r>
            <a:r>
              <a:rPr lang="de-AT" altLang="de-DE" dirty="0">
                <a:latin typeface="Arial" panose="020B0604020202020204" pitchFamily="34" charset="0"/>
                <a:cs typeface="Times New Roman" panose="02020603050405020304" pitchFamily="18" charset="0"/>
              </a:rPr>
              <a:t> Fahrzeugen ausgerüstet:</a:t>
            </a:r>
            <a:r>
              <a:rPr lang="de-DE"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Arial" panose="020B0604020202020204" pitchFamily="34" charset="0"/>
              </a:rPr>
              <a:t>	</a:t>
            </a:r>
          </a:p>
          <a:p>
            <a:pPr eaLnBrk="0" hangingPunct="0"/>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1 HLF2,   	1 MTF</a:t>
            </a:r>
            <a:r>
              <a:rPr lang="de-DE" altLang="de-DE" dirty="0">
                <a:latin typeface="Arial" panose="020B0604020202020204" pitchFamily="34" charset="0"/>
                <a:cs typeface="Arial" panose="020B0604020202020204" pitchFamily="34" charset="0"/>
              </a:rPr>
              <a:t> </a:t>
            </a:r>
          </a:p>
          <a:p>
            <a:pPr eaLnBrk="0" hangingPunct="0"/>
            <a:endParaRPr lang="de-AT" altLang="de-DE" dirty="0">
              <a:latin typeface="Arial" panose="020B0604020202020204" pitchFamily="34" charset="0"/>
              <a:cs typeface="Times New Roman" panose="02020603050405020304" pitchFamily="18" charset="0"/>
            </a:endParaRPr>
          </a:p>
          <a:p>
            <a:pPr eaLnBrk="0" hangingPunct="0"/>
            <a:r>
              <a:rPr lang="de-AT" altLang="de-DE" dirty="0">
                <a:latin typeface="Arial" panose="020B0604020202020204" pitchFamily="34" charset="0"/>
                <a:cs typeface="Times New Roman" panose="02020603050405020304" pitchFamily="18" charset="0"/>
              </a:rPr>
              <a:t>Weiters sind in unmittelbarer Nähe weitere, den Richtlinien entsprechend ausgerüstete Einsatzfahrzeuge stationiert:</a:t>
            </a:r>
          </a:p>
          <a:p>
            <a:pPr eaLnBrk="0" hangingPunct="0"/>
            <a:r>
              <a:rPr lang="de-AT" altLang="de-DE" dirty="0">
                <a:latin typeface="Arial" panose="020B0604020202020204" pitchFamily="34" charset="0"/>
                <a:cs typeface="Times New Roman" panose="02020603050405020304" pitchFamily="18" charset="0"/>
              </a:rPr>
              <a:t>	FF B – Dorf: 	1 HLF2, 	1 KDOF</a:t>
            </a:r>
          </a:p>
          <a:p>
            <a:pPr eaLnBrk="0" hangingPunct="0"/>
            <a:endParaRPr lang="de-AT" altLang="de-DE" dirty="0">
              <a:latin typeface="Arial" panose="020B0604020202020204" pitchFamily="34" charset="0"/>
              <a:cs typeface="Times New Roman" panose="02020603050405020304" pitchFamily="18" charset="0"/>
            </a:endParaRPr>
          </a:p>
          <a:p>
            <a:pPr eaLnBrk="0" hangingPunct="0"/>
            <a:r>
              <a:rPr lang="de-AT" altLang="de-DE" dirty="0">
                <a:latin typeface="Arial" panose="020B0604020202020204" pitchFamily="34" charset="0"/>
                <a:cs typeface="Times New Roman" panose="02020603050405020304" pitchFamily="18" charset="0"/>
              </a:rPr>
              <a:t>	FF C – Dorf: 	1 HLF1</a:t>
            </a:r>
            <a:r>
              <a:rPr lang="de-DE" altLang="de-DE" dirty="0">
                <a:latin typeface="Arial" panose="020B0604020202020204" pitchFamily="34" charset="0"/>
                <a:cs typeface="Times New Roman" panose="02020603050405020304" pitchFamily="18" charset="0"/>
              </a:rPr>
              <a:t> </a:t>
            </a:r>
          </a:p>
        </p:txBody>
      </p:sp>
      <p:sp>
        <p:nvSpPr>
          <p:cNvPr id="2" name="Foliennummernplatzhalter 1">
            <a:extLst>
              <a:ext uri="{FF2B5EF4-FFF2-40B4-BE49-F238E27FC236}">
                <a16:creationId xmlns:a16="http://schemas.microsoft.com/office/drawing/2014/main" id="{A6B8C21C-BFA8-4042-ABAF-F6641C05F789}"/>
              </a:ext>
            </a:extLst>
          </p:cNvPr>
          <p:cNvSpPr>
            <a:spLocks noGrp="1"/>
          </p:cNvSpPr>
          <p:nvPr>
            <p:ph type="sldNum" sz="quarter" idx="12"/>
          </p:nvPr>
        </p:nvSpPr>
        <p:spPr/>
        <p:txBody>
          <a:bodyPr/>
          <a:lstStyle/>
          <a:p>
            <a:fld id="{FF09796B-29D3-4A1E-9CAA-FB72171FF086}" type="slidenum">
              <a:rPr lang="de-AT" altLang="de-DE" smtClean="0"/>
              <a:pPr/>
              <a:t>2</a:t>
            </a:fld>
            <a:endParaRPr lang="de-AT" altLang="de-DE"/>
          </a:p>
        </p:txBody>
      </p:sp>
      <p:sp>
        <p:nvSpPr>
          <p:cNvPr id="4" name="Textfeld 3">
            <a:extLst>
              <a:ext uri="{FF2B5EF4-FFF2-40B4-BE49-F238E27FC236}">
                <a16:creationId xmlns:a16="http://schemas.microsoft.com/office/drawing/2014/main" id="{99191E21-16F8-469E-BB91-601D842F4F81}"/>
              </a:ext>
            </a:extLst>
          </p:cNvPr>
          <p:cNvSpPr txBox="1"/>
          <p:nvPr/>
        </p:nvSpPr>
        <p:spPr>
          <a:xfrm>
            <a:off x="7668344" y="260648"/>
            <a:ext cx="914400" cy="461665"/>
          </a:xfrm>
          <a:prstGeom prst="rect">
            <a:avLst/>
          </a:prstGeom>
          <a:noFill/>
        </p:spPr>
        <p:txBody>
          <a:bodyPr wrap="square" rtlCol="0">
            <a:spAutoFit/>
          </a:bodyPr>
          <a:lstStyle/>
          <a:p>
            <a:r>
              <a:rPr lang="de-AT" dirty="0" err="1"/>
              <a:t>Bsp</a:t>
            </a:r>
            <a:r>
              <a:rPr lang="de-AT" dirty="0"/>
              <a:t> 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533400"/>
            <a:ext cx="91440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latin typeface="Arial" panose="020B0604020202020204" pitchFamily="34" charset="0"/>
                <a:cs typeface="Arial" panose="020B0604020202020204" pitchFamily="34" charset="0"/>
              </a:rPr>
              <a:t>2) </a:t>
            </a:r>
            <a:r>
              <a:rPr lang="de-AT" altLang="de-DE" b="1">
                <a:latin typeface="Arial" panose="020B0604020202020204" pitchFamily="34" charset="0"/>
                <a:cs typeface="Times New Roman" panose="02020603050405020304" pitchFamily="18" charset="0"/>
              </a:rPr>
              <a:t>Was ist Ihre erste Tätigkeit nach dem Eintreffen am Einsatzort als Einsatzleiter?</a:t>
            </a:r>
            <a:r>
              <a:rPr lang="de-DE" altLang="de-DE" b="1">
                <a:latin typeface="Arial" panose="020B0604020202020204" pitchFamily="34" charset="0"/>
                <a:cs typeface="Arial" panose="020B0604020202020204" pitchFamily="34" charset="0"/>
              </a:rPr>
              <a:t> </a:t>
            </a:r>
            <a:endParaRPr lang="de-DE" altLang="de-DE">
              <a:cs typeface="Times New Roman" panose="02020603050405020304" pitchFamily="18" charset="0"/>
            </a:endParaRPr>
          </a:p>
          <a:p>
            <a:r>
              <a:rPr lang="de-DE" altLang="de-DE">
                <a:latin typeface="Arial" panose="020B0604020202020204" pitchFamily="34" charset="0"/>
                <a:cs typeface="Arial" panose="020B0604020202020204" pitchFamily="34" charset="0"/>
              </a:rPr>
              <a:t> </a:t>
            </a:r>
            <a:endParaRPr lang="de-DE"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Strom abschalten</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Lagebeurteilung</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Evakuierung der Bewohner der Nachbarobjekte</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Aufnahme von Personalien des Unfallbeteiligten</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Lagefeststellung</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Behörde verständigen</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Errichtung der Einsatzleitstelle</a:t>
            </a:r>
            <a:r>
              <a:rPr lang="de-DE" altLang="de-DE">
                <a:cs typeface="Times New Roman" panose="02020603050405020304" pitchFamily="18" charset="0"/>
              </a:rPr>
              <a:t> </a:t>
            </a:r>
            <a:endParaRPr lang="de-AT" altLang="de-DE">
              <a:cs typeface="Times New Roman" panose="02020603050405020304" pitchFamily="18" charset="0"/>
            </a:endParaRPr>
          </a:p>
        </p:txBody>
      </p:sp>
      <p:sp>
        <p:nvSpPr>
          <p:cNvPr id="22531" name="Rectangle 3"/>
          <p:cNvSpPr>
            <a:spLocks noChangeArrowheads="1"/>
          </p:cNvSpPr>
          <p:nvPr/>
        </p:nvSpPr>
        <p:spPr bwMode="auto">
          <a:xfrm>
            <a:off x="457200" y="1600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2532" name="Rectangle 4"/>
          <p:cNvSpPr>
            <a:spLocks noChangeArrowheads="1"/>
          </p:cNvSpPr>
          <p:nvPr/>
        </p:nvSpPr>
        <p:spPr bwMode="auto">
          <a:xfrm>
            <a:off x="457200" y="1981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2533" name="Rectangle 5"/>
          <p:cNvSpPr>
            <a:spLocks noChangeArrowheads="1"/>
          </p:cNvSpPr>
          <p:nvPr/>
        </p:nvSpPr>
        <p:spPr bwMode="auto">
          <a:xfrm>
            <a:off x="457200" y="2362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2534" name="Rectangle 6"/>
          <p:cNvSpPr>
            <a:spLocks noChangeArrowheads="1"/>
          </p:cNvSpPr>
          <p:nvPr/>
        </p:nvSpPr>
        <p:spPr bwMode="auto">
          <a:xfrm>
            <a:off x="457200" y="2743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2535" name="Rectangle 7"/>
          <p:cNvSpPr>
            <a:spLocks noChangeArrowheads="1"/>
          </p:cNvSpPr>
          <p:nvPr/>
        </p:nvSpPr>
        <p:spPr bwMode="auto">
          <a:xfrm>
            <a:off x="457200" y="3124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2536" name="Rectangle 8"/>
          <p:cNvSpPr>
            <a:spLocks noChangeArrowheads="1"/>
          </p:cNvSpPr>
          <p:nvPr/>
        </p:nvSpPr>
        <p:spPr bwMode="auto">
          <a:xfrm>
            <a:off x="457200" y="3505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2537" name="Text Box 9"/>
          <p:cNvSpPr txBox="1">
            <a:spLocks noChangeArrowheads="1"/>
          </p:cNvSpPr>
          <p:nvPr/>
        </p:nvSpPr>
        <p:spPr bwMode="auto">
          <a:xfrm>
            <a:off x="381000" y="3048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2538" name="Rectangle 10"/>
          <p:cNvSpPr>
            <a:spLocks noChangeArrowheads="1"/>
          </p:cNvSpPr>
          <p:nvPr/>
        </p:nvSpPr>
        <p:spPr bwMode="auto">
          <a:xfrm>
            <a:off x="457200" y="3886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 name="Foliennummernplatzhalter 1">
            <a:extLst>
              <a:ext uri="{FF2B5EF4-FFF2-40B4-BE49-F238E27FC236}">
                <a16:creationId xmlns:a16="http://schemas.microsoft.com/office/drawing/2014/main" id="{3A38447A-ED98-4C1C-B5D6-02D3B303B494}"/>
              </a:ext>
            </a:extLst>
          </p:cNvPr>
          <p:cNvSpPr>
            <a:spLocks noGrp="1"/>
          </p:cNvSpPr>
          <p:nvPr>
            <p:ph type="sldNum" sz="quarter" idx="12"/>
          </p:nvPr>
        </p:nvSpPr>
        <p:spPr/>
        <p:txBody>
          <a:bodyPr/>
          <a:lstStyle/>
          <a:p>
            <a:fld id="{FF09796B-29D3-4A1E-9CAA-FB72171FF086}" type="slidenum">
              <a:rPr lang="de-AT" altLang="de-DE" smtClean="0"/>
              <a:pPr/>
              <a:t>20</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7"/>
                                        </p:tgtEl>
                                        <p:attrNameLst>
                                          <p:attrName>style.visibility</p:attrName>
                                        </p:attrNameLst>
                                      </p:cBhvr>
                                      <p:to>
                                        <p:strVal val="visible"/>
                                      </p:to>
                                    </p:set>
                                    <p:anim calcmode="lin" valueType="num">
                                      <p:cBhvr additive="base">
                                        <p:cTn id="7" dur="500" fill="hold"/>
                                        <p:tgtEl>
                                          <p:spTgt spid="22537"/>
                                        </p:tgtEl>
                                        <p:attrNameLst>
                                          <p:attrName>ppt_x</p:attrName>
                                        </p:attrNameLst>
                                      </p:cBhvr>
                                      <p:tavLst>
                                        <p:tav tm="0">
                                          <p:val>
                                            <p:strVal val="0-#ppt_w/2"/>
                                          </p:val>
                                        </p:tav>
                                        <p:tav tm="100000">
                                          <p:val>
                                            <p:strVal val="#ppt_x"/>
                                          </p:val>
                                        </p:tav>
                                      </p:tavLst>
                                    </p:anim>
                                    <p:anim calcmode="lin" valueType="num">
                                      <p:cBhvr additive="base">
                                        <p:cTn id="8" dur="500" fill="hold"/>
                                        <p:tgtEl>
                                          <p:spTgt spid="225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433513" y="1162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AT"/>
          </a:p>
        </p:txBody>
      </p:sp>
      <p:sp>
        <p:nvSpPr>
          <p:cNvPr id="23557" name="Rectangle 5"/>
          <p:cNvSpPr>
            <a:spLocks noChangeArrowheads="1"/>
          </p:cNvSpPr>
          <p:nvPr/>
        </p:nvSpPr>
        <p:spPr bwMode="auto">
          <a:xfrm>
            <a:off x="1000125" y="747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AT"/>
          </a:p>
        </p:txBody>
      </p:sp>
      <p:sp>
        <p:nvSpPr>
          <p:cNvPr id="23559" name="Rectangle 7"/>
          <p:cNvSpPr>
            <a:spLocks noChangeArrowheads="1"/>
          </p:cNvSpPr>
          <p:nvPr/>
        </p:nvSpPr>
        <p:spPr bwMode="auto">
          <a:xfrm>
            <a:off x="1614488" y="1214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AT"/>
          </a:p>
        </p:txBody>
      </p:sp>
      <p:sp>
        <p:nvSpPr>
          <p:cNvPr id="23561" name="Rectangle 9"/>
          <p:cNvSpPr>
            <a:spLocks noChangeArrowheads="1"/>
          </p:cNvSpPr>
          <p:nvPr/>
        </p:nvSpPr>
        <p:spPr bwMode="auto">
          <a:xfrm>
            <a:off x="1566863" y="1176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AT"/>
          </a:p>
        </p:txBody>
      </p:sp>
      <p:pic>
        <p:nvPicPr>
          <p:cNvPr id="23563" name="Picture 11" descr="fuehrungsverf_7_te_b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3"/>
            <a:ext cx="9144000" cy="6867526"/>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a:extLst>
              <a:ext uri="{FF2B5EF4-FFF2-40B4-BE49-F238E27FC236}">
                <a16:creationId xmlns:a16="http://schemas.microsoft.com/office/drawing/2014/main" id="{13B71564-23D7-4FB5-B0FF-9659950D1EDC}"/>
              </a:ext>
            </a:extLst>
          </p:cNvPr>
          <p:cNvSpPr>
            <a:spLocks noGrp="1"/>
          </p:cNvSpPr>
          <p:nvPr>
            <p:ph type="sldNum" sz="quarter" idx="12"/>
          </p:nvPr>
        </p:nvSpPr>
        <p:spPr/>
        <p:txBody>
          <a:bodyPr/>
          <a:lstStyle/>
          <a:p>
            <a:fld id="{FF09796B-29D3-4A1E-9CAA-FB72171FF086}" type="slidenum">
              <a:rPr lang="de-AT" altLang="de-DE" smtClean="0"/>
              <a:pPr/>
              <a:t>21</a:t>
            </a:fld>
            <a:endParaRPr lang="de-AT" altLang="de-D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8600" y="533400"/>
            <a:ext cx="89154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7350" indent="-387350">
              <a:defRPr sz="2400">
                <a:solidFill>
                  <a:schemeClr val="tx1"/>
                </a:solidFill>
                <a:latin typeface="Times New Roman" panose="02020603050405020304" pitchFamily="18" charset="0"/>
              </a:defRPr>
            </a:lvl1pPr>
            <a:lvl2pPr marL="596900" indent="-1905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r>
              <a:rPr lang="de-AT" altLang="de-DE" dirty="0">
                <a:latin typeface="Arial" panose="020B0604020202020204" pitchFamily="34" charset="0"/>
                <a:cs typeface="Times New Roman" panose="02020603050405020304" pitchFamily="18" charset="0"/>
              </a:rPr>
              <a:t>Sie haben folgende </a:t>
            </a:r>
            <a:r>
              <a:rPr lang="de-AT" altLang="de-DE" b="1" dirty="0">
                <a:latin typeface="Arial" panose="020B0604020202020204" pitchFamily="34" charset="0"/>
                <a:cs typeface="Times New Roman" panose="02020603050405020304" pitchFamily="18" charset="0"/>
              </a:rPr>
              <a:t>Lage</a:t>
            </a:r>
            <a:r>
              <a:rPr lang="de-AT" altLang="de-DE" dirty="0">
                <a:latin typeface="Arial" panose="020B0604020202020204" pitchFamily="34" charset="0"/>
                <a:cs typeface="Times New Roman" panose="02020603050405020304" pitchFamily="18" charset="0"/>
              </a:rPr>
              <a:t> festgestellt:</a:t>
            </a:r>
          </a:p>
          <a:p>
            <a:endParaRPr lang="de-AT" altLang="de-DE" dirty="0">
              <a:latin typeface="Arial" panose="020B0604020202020204" pitchFamily="34" charset="0"/>
              <a:cs typeface="Times New Roman" panose="02020603050405020304" pitchFamily="18" charset="0"/>
            </a:endParaRPr>
          </a:p>
          <a:p>
            <a:pPr>
              <a:buFontTx/>
              <a:buChar char="•"/>
            </a:pPr>
            <a:r>
              <a:rPr lang="de-AT" altLang="de-DE" dirty="0">
                <a:latin typeface="Arial" panose="020B0604020202020204" pitchFamily="34" charset="0"/>
                <a:cs typeface="Arial" panose="020B0604020202020204" pitchFamily="34" charset="0"/>
              </a:rPr>
              <a:t>Leitungsmast (Hochspannungsleitung der EVN) auf PKW gestürzt</a:t>
            </a:r>
          </a:p>
          <a:p>
            <a:pPr>
              <a:buFontTx/>
              <a:buChar char="•"/>
            </a:pPr>
            <a:r>
              <a:rPr lang="de-AT" altLang="de-DE" dirty="0">
                <a:latin typeface="Arial" panose="020B0604020202020204" pitchFamily="34" charset="0"/>
                <a:cs typeface="Arial" panose="020B0604020202020204" pitchFamily="34" charset="0"/>
              </a:rPr>
              <a:t>Ob Leitung unter Spannung steht, ist derzeit nicht bekannt</a:t>
            </a:r>
          </a:p>
          <a:p>
            <a:pPr>
              <a:buFontTx/>
              <a:buChar char="•"/>
            </a:pPr>
            <a:r>
              <a:rPr lang="de-AT" altLang="de-DE" dirty="0">
                <a:latin typeface="Arial" panose="020B0604020202020204" pitchFamily="34" charset="0"/>
                <a:cs typeface="Arial" panose="020B0604020202020204" pitchFamily="34" charset="0"/>
              </a:rPr>
              <a:t>Lenker des PKW ist eingeklemmt und verletzt, aber ansprechbar</a:t>
            </a:r>
          </a:p>
          <a:p>
            <a:pPr>
              <a:buFontTx/>
              <a:buChar char="•"/>
            </a:pPr>
            <a:r>
              <a:rPr lang="de-AT" altLang="de-DE" dirty="0">
                <a:latin typeface="Arial" panose="020B0604020202020204" pitchFamily="34" charset="0"/>
                <a:cs typeface="Arial" panose="020B0604020202020204" pitchFamily="34" charset="0"/>
              </a:rPr>
              <a:t>keine weiteren Insassen</a:t>
            </a:r>
            <a:endParaRPr lang="de-AT" altLang="de-DE" dirty="0">
              <a:latin typeface="Arial" panose="020B0604020202020204" pitchFamily="34" charset="0"/>
              <a:cs typeface="Times New Roman" panose="02020603050405020304" pitchFamily="18" charset="0"/>
            </a:endParaRPr>
          </a:p>
          <a:p>
            <a:pPr>
              <a:buFontTx/>
              <a:buChar char="•"/>
            </a:pPr>
            <a:r>
              <a:rPr lang="de-AT" altLang="de-DE" dirty="0">
                <a:latin typeface="Arial" panose="020B0604020202020204" pitchFamily="34" charset="0"/>
                <a:cs typeface="Times New Roman" panose="02020603050405020304" pitchFamily="18" charset="0"/>
              </a:rPr>
              <a:t>böiger Westwind</a:t>
            </a:r>
          </a:p>
          <a:p>
            <a:pPr>
              <a:buFontTx/>
              <a:buChar char="•"/>
            </a:pPr>
            <a:r>
              <a:rPr lang="de-AT" altLang="de-DE" dirty="0">
                <a:latin typeface="Arial" panose="020B0604020202020204" pitchFamily="34" charset="0"/>
                <a:cs typeface="Times New Roman" panose="02020603050405020304" pitchFamily="18" charset="0"/>
              </a:rPr>
              <a:t>Polizei und Rettung sind vor Ort</a:t>
            </a:r>
          </a:p>
          <a:p>
            <a:pPr>
              <a:buFontTx/>
              <a:buChar char="•"/>
            </a:pPr>
            <a:r>
              <a:rPr lang="de-AT" altLang="de-DE" dirty="0">
                <a:latin typeface="Arial" panose="020B0604020202020204" pitchFamily="34" charset="0"/>
                <a:cs typeface="Times New Roman" panose="02020603050405020304" pitchFamily="18" charset="0"/>
              </a:rPr>
              <a:t>BAZ meldet, dass die FF B-Dorf ausgerückt ist</a:t>
            </a:r>
          </a:p>
        </p:txBody>
      </p:sp>
      <p:sp>
        <p:nvSpPr>
          <p:cNvPr id="2" name="Foliennummernplatzhalter 1">
            <a:extLst>
              <a:ext uri="{FF2B5EF4-FFF2-40B4-BE49-F238E27FC236}">
                <a16:creationId xmlns:a16="http://schemas.microsoft.com/office/drawing/2014/main" id="{32BAA82E-A80F-482B-8D63-15574E93CDD6}"/>
              </a:ext>
            </a:extLst>
          </p:cNvPr>
          <p:cNvSpPr>
            <a:spLocks noGrp="1"/>
          </p:cNvSpPr>
          <p:nvPr>
            <p:ph type="sldNum" sz="quarter" idx="12"/>
          </p:nvPr>
        </p:nvSpPr>
        <p:spPr/>
        <p:txBody>
          <a:bodyPr/>
          <a:lstStyle/>
          <a:p>
            <a:fld id="{FF09796B-29D3-4A1E-9CAA-FB72171FF086}" type="slidenum">
              <a:rPr lang="de-AT" altLang="de-DE" smtClean="0"/>
              <a:pPr/>
              <a:t>22</a:t>
            </a:fld>
            <a:endParaRPr lang="de-AT" altLang="de-D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28600" y="533400"/>
            <a:ext cx="89154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latin typeface="Arial" panose="020B0604020202020204" pitchFamily="34" charset="0"/>
                <a:cs typeface="Arial" panose="020B0604020202020204" pitchFamily="34" charset="0"/>
              </a:rPr>
              <a:t>3) Worin liegt die größte Gefahr? </a:t>
            </a:r>
          </a:p>
          <a:p>
            <a:endParaRPr lang="de-DE" altLang="de-DE" b="1">
              <a:latin typeface="Arial" panose="020B0604020202020204" pitchFamily="34" charset="0"/>
              <a:cs typeface="Times New Roman" panose="02020603050405020304" pitchFamily="18" charset="0"/>
            </a:endParaRPr>
          </a:p>
          <a:p>
            <a:r>
              <a:rPr lang="de-AT" altLang="de-DE">
                <a:latin typeface="Arial" panose="020B0604020202020204" pitchFamily="34" charset="0"/>
                <a:cs typeface="Arial" panose="020B0604020202020204" pitchFamily="34" charset="0"/>
              </a:rPr>
              <a:t>	Baum droht umzustürzen</a:t>
            </a:r>
            <a:br>
              <a:rPr lang="de-AT" altLang="de-DE">
                <a:latin typeface="Arial" panose="020B0604020202020204" pitchFamily="34" charset="0"/>
                <a:cs typeface="Arial" panose="020B0604020202020204" pitchFamily="34" charset="0"/>
              </a:rPr>
            </a:b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Explosionsgefahr</a:t>
            </a:r>
            <a:br>
              <a:rPr lang="de-AT" altLang="de-DE">
                <a:latin typeface="Arial" panose="020B0604020202020204" pitchFamily="34" charset="0"/>
                <a:cs typeface="Arial" panose="020B0604020202020204" pitchFamily="34" charset="0"/>
              </a:rPr>
            </a:b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Gefahr durch Strom in der Leitung</a:t>
            </a:r>
            <a:br>
              <a:rPr lang="de-AT" altLang="de-DE">
                <a:latin typeface="Arial" panose="020B0604020202020204" pitchFamily="34" charset="0"/>
                <a:cs typeface="Arial" panose="020B0604020202020204" pitchFamily="34" charset="0"/>
              </a:rPr>
            </a:b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Vergiftungsgefahr</a:t>
            </a:r>
            <a:br>
              <a:rPr lang="de-AT" altLang="de-DE">
                <a:latin typeface="Arial" panose="020B0604020202020204" pitchFamily="34" charset="0"/>
                <a:cs typeface="Arial" panose="020B0604020202020204" pitchFamily="34" charset="0"/>
              </a:rPr>
            </a:b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Gefahr für die Umwelt</a:t>
            </a:r>
            <a:br>
              <a:rPr lang="de-AT" altLang="de-DE">
                <a:latin typeface="Arial" panose="020B0604020202020204" pitchFamily="34" charset="0"/>
                <a:cs typeface="Arial" panose="020B0604020202020204" pitchFamily="34" charset="0"/>
              </a:rPr>
            </a:b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Gefahr für eingeklemmte Person</a:t>
            </a:r>
            <a:br>
              <a:rPr lang="de-AT" altLang="de-DE">
                <a:latin typeface="Arial" panose="020B0604020202020204" pitchFamily="34" charset="0"/>
                <a:cs typeface="Arial" panose="020B0604020202020204" pitchFamily="34" charset="0"/>
              </a:rPr>
            </a:b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Gefahr für den nachfolgenden Verkehr</a:t>
            </a:r>
          </a:p>
        </p:txBody>
      </p:sp>
      <p:sp>
        <p:nvSpPr>
          <p:cNvPr id="25603" name="Rectangle 3"/>
          <p:cNvSpPr>
            <a:spLocks noChangeArrowheads="1"/>
          </p:cNvSpPr>
          <p:nvPr/>
        </p:nvSpPr>
        <p:spPr bwMode="auto">
          <a:xfrm>
            <a:off x="685800" y="1295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5604" name="Rectangle 4"/>
          <p:cNvSpPr>
            <a:spLocks noChangeArrowheads="1"/>
          </p:cNvSpPr>
          <p:nvPr/>
        </p:nvSpPr>
        <p:spPr bwMode="auto">
          <a:xfrm>
            <a:off x="685800" y="1981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5605" name="Rectangle 5"/>
          <p:cNvSpPr>
            <a:spLocks noChangeArrowheads="1"/>
          </p:cNvSpPr>
          <p:nvPr/>
        </p:nvSpPr>
        <p:spPr bwMode="auto">
          <a:xfrm>
            <a:off x="685800" y="2743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5606" name="Rectangle 6"/>
          <p:cNvSpPr>
            <a:spLocks noChangeArrowheads="1"/>
          </p:cNvSpPr>
          <p:nvPr/>
        </p:nvSpPr>
        <p:spPr bwMode="auto">
          <a:xfrm>
            <a:off x="685800" y="3505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5607" name="Rectangle 7"/>
          <p:cNvSpPr>
            <a:spLocks noChangeArrowheads="1"/>
          </p:cNvSpPr>
          <p:nvPr/>
        </p:nvSpPr>
        <p:spPr bwMode="auto">
          <a:xfrm>
            <a:off x="685800" y="41910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5609" name="Text Box 9"/>
          <p:cNvSpPr txBox="1">
            <a:spLocks noChangeArrowheads="1"/>
          </p:cNvSpPr>
          <p:nvPr/>
        </p:nvSpPr>
        <p:spPr bwMode="auto">
          <a:xfrm>
            <a:off x="609600" y="2667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5610" name="Rectangle 10"/>
          <p:cNvSpPr>
            <a:spLocks noChangeArrowheads="1"/>
          </p:cNvSpPr>
          <p:nvPr/>
        </p:nvSpPr>
        <p:spPr bwMode="auto">
          <a:xfrm>
            <a:off x="685800" y="49530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5611" name="Rectangle 11"/>
          <p:cNvSpPr>
            <a:spLocks noChangeArrowheads="1"/>
          </p:cNvSpPr>
          <p:nvPr/>
        </p:nvSpPr>
        <p:spPr bwMode="auto">
          <a:xfrm>
            <a:off x="685800" y="56388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 name="Foliennummernplatzhalter 1">
            <a:extLst>
              <a:ext uri="{FF2B5EF4-FFF2-40B4-BE49-F238E27FC236}">
                <a16:creationId xmlns:a16="http://schemas.microsoft.com/office/drawing/2014/main" id="{7615E545-E6DC-4390-84BB-54567F571D01}"/>
              </a:ext>
            </a:extLst>
          </p:cNvPr>
          <p:cNvSpPr>
            <a:spLocks noGrp="1"/>
          </p:cNvSpPr>
          <p:nvPr>
            <p:ph type="sldNum" sz="quarter" idx="12"/>
          </p:nvPr>
        </p:nvSpPr>
        <p:spPr/>
        <p:txBody>
          <a:bodyPr/>
          <a:lstStyle/>
          <a:p>
            <a:fld id="{FF09796B-29D3-4A1E-9CAA-FB72171FF086}" type="slidenum">
              <a:rPr lang="de-AT" altLang="de-DE" smtClean="0"/>
              <a:pPr/>
              <a:t>23</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9"/>
                                        </p:tgtEl>
                                        <p:attrNameLst>
                                          <p:attrName>style.visibility</p:attrName>
                                        </p:attrNameLst>
                                      </p:cBhvr>
                                      <p:to>
                                        <p:strVal val="visible"/>
                                      </p:to>
                                    </p:set>
                                    <p:anim calcmode="lin" valueType="num">
                                      <p:cBhvr additive="base">
                                        <p:cTn id="7" dur="500" fill="hold"/>
                                        <p:tgtEl>
                                          <p:spTgt spid="25609"/>
                                        </p:tgtEl>
                                        <p:attrNameLst>
                                          <p:attrName>ppt_x</p:attrName>
                                        </p:attrNameLst>
                                      </p:cBhvr>
                                      <p:tavLst>
                                        <p:tav tm="0">
                                          <p:val>
                                            <p:strVal val="0-#ppt_w/2"/>
                                          </p:val>
                                        </p:tav>
                                        <p:tav tm="100000">
                                          <p:val>
                                            <p:strVal val="#ppt_x"/>
                                          </p:val>
                                        </p:tav>
                                      </p:tavLst>
                                    </p:anim>
                                    <p:anim calcmode="lin" valueType="num">
                                      <p:cBhvr additive="base">
                                        <p:cTn id="8" dur="500" fill="hold"/>
                                        <p:tgtEl>
                                          <p:spTgt spid="256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54" name="Rectangle 30"/>
          <p:cNvSpPr>
            <a:spLocks noChangeArrowheads="1"/>
          </p:cNvSpPr>
          <p:nvPr/>
        </p:nvSpPr>
        <p:spPr bwMode="auto">
          <a:xfrm>
            <a:off x="685800" y="136172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26" name="Rectangle 2"/>
          <p:cNvSpPr>
            <a:spLocks noChangeArrowheads="1"/>
          </p:cNvSpPr>
          <p:nvPr/>
        </p:nvSpPr>
        <p:spPr bwMode="auto">
          <a:xfrm>
            <a:off x="228600" y="228600"/>
            <a:ext cx="8915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4) </a:t>
            </a:r>
            <a:r>
              <a:rPr lang="de-AT" altLang="de-DE" b="1" dirty="0">
                <a:latin typeface="Arial" panose="020B0604020202020204" pitchFamily="34" charset="0"/>
                <a:cs typeface="Times New Roman" panose="02020603050405020304" pitchFamily="18" charset="0"/>
              </a:rPr>
              <a:t>Sie entschließen sich, folgende Maßnahmen zu setzen:</a:t>
            </a:r>
            <a:r>
              <a:rPr lang="de-DE" altLang="de-DE" b="1" dirty="0">
                <a:latin typeface="Arial" panose="020B0604020202020204" pitchFamily="34" charset="0"/>
                <a:cs typeface="Arial" panose="020B0604020202020204" pitchFamily="34" charset="0"/>
              </a:rPr>
              <a:t> </a:t>
            </a:r>
            <a:br>
              <a:rPr lang="de-DE" altLang="de-DE" b="1" dirty="0">
                <a:latin typeface="Arial" panose="020B0604020202020204" pitchFamily="34" charset="0"/>
                <a:cs typeface="Arial" panose="020B0604020202020204" pitchFamily="34" charset="0"/>
              </a:rPr>
            </a:br>
            <a:endParaRPr lang="de-DE" altLang="de-DE" dirty="0">
              <a:cs typeface="Times New Roman" panose="02020603050405020304" pitchFamily="18" charset="0"/>
            </a:endParaRPr>
          </a:p>
          <a:p>
            <a:r>
              <a:rPr lang="de-AT" altLang="de-DE" dirty="0">
                <a:latin typeface="Arial" panose="020B0604020202020204" pitchFamily="34" charset="0"/>
                <a:cs typeface="Times New Roman" panose="02020603050405020304" pitchFamily="18" charset="0"/>
                <a:sym typeface="Wingdings" panose="05000000000000000000" pitchFamily="2" charset="2"/>
              </a:rPr>
              <a:t>	Einsatzstelle absichern u. Stromabschaltung veranlassen </a:t>
            </a:r>
          </a:p>
          <a:p>
            <a:r>
              <a:rPr lang="de-AT" altLang="de-DE" dirty="0">
                <a:latin typeface="Arial" panose="020B0604020202020204" pitchFamily="34" charset="0"/>
                <a:cs typeface="Times New Roman" panose="02020603050405020304" pitchFamily="18" charset="0"/>
                <a:sym typeface="Wingdings" panose="05000000000000000000" pitchFamily="2" charset="2"/>
              </a:rPr>
              <a:t>	Betreuung des Lenkers (genügend Sicherheitsabstand)</a:t>
            </a:r>
          </a:p>
          <a:p>
            <a:r>
              <a:rPr lang="de-AT" altLang="de-DE" dirty="0">
                <a:latin typeface="Arial" panose="020B0604020202020204" pitchFamily="34" charset="0"/>
                <a:cs typeface="Times New Roman" panose="02020603050405020304" pitchFamily="18" charset="0"/>
                <a:sym typeface="Wingdings" panose="05000000000000000000" pitchFamily="2" charset="2"/>
              </a:rPr>
              <a:t>	mehrfachen Brandschutz aufbauen</a:t>
            </a:r>
          </a:p>
          <a:p>
            <a:r>
              <a:rPr lang="de-AT" altLang="de-DE" dirty="0">
                <a:latin typeface="Arial" panose="020B0604020202020204" pitchFamily="34" charset="0"/>
                <a:cs typeface="Times New Roman" panose="02020603050405020304" pitchFamily="18" charset="0"/>
                <a:sym typeface="Wingdings" panose="05000000000000000000" pitchFamily="2" charset="2"/>
              </a:rPr>
              <a:t>	Einsatz FF A-Dorf (wozu?)</a:t>
            </a:r>
          </a:p>
          <a:p>
            <a:r>
              <a:rPr lang="de-AT" altLang="de-DE" dirty="0">
                <a:latin typeface="Arial" panose="020B0604020202020204" pitchFamily="34" charset="0"/>
                <a:cs typeface="Times New Roman" panose="02020603050405020304" pitchFamily="18" charset="0"/>
                <a:sym typeface="Wingdings" panose="05000000000000000000" pitchFamily="2" charset="2"/>
              </a:rPr>
              <a:t>	</a:t>
            </a:r>
          </a:p>
          <a:p>
            <a:r>
              <a:rPr lang="de-AT" altLang="de-DE" dirty="0">
                <a:latin typeface="Arial" panose="020B0604020202020204" pitchFamily="34" charset="0"/>
                <a:cs typeface="Times New Roman" panose="02020603050405020304" pitchFamily="18" charset="0"/>
                <a:sym typeface="Wingdings" panose="05000000000000000000" pitchFamily="2" charset="2"/>
              </a:rPr>
              <a:t>	großräumige Evakuierung veranlassen</a:t>
            </a:r>
          </a:p>
          <a:p>
            <a:r>
              <a:rPr lang="de-AT" altLang="de-DE" dirty="0">
                <a:latin typeface="Arial" panose="020B0604020202020204" pitchFamily="34" charset="0"/>
                <a:cs typeface="Times New Roman" panose="02020603050405020304" pitchFamily="18" charset="0"/>
                <a:sym typeface="Wingdings" panose="05000000000000000000" pitchFamily="2" charset="2"/>
              </a:rPr>
              <a:t>	noch vor Abschaltung beschädigten Mast vom Auto 	entfernen</a:t>
            </a:r>
          </a:p>
          <a:p>
            <a:r>
              <a:rPr lang="de-AT" altLang="de-DE" dirty="0">
                <a:latin typeface="Arial" panose="020B0604020202020204" pitchFamily="34" charset="0"/>
                <a:cs typeface="Times New Roman" panose="02020603050405020304" pitchFamily="18" charset="0"/>
                <a:sym typeface="Wingdings" panose="05000000000000000000" pitchFamily="2" charset="2"/>
              </a:rPr>
              <a:t>	Fahrzeug einschäumen</a:t>
            </a:r>
          </a:p>
          <a:p>
            <a:r>
              <a:rPr lang="de-AT" altLang="de-DE" dirty="0">
                <a:latin typeface="Arial" panose="020B0604020202020204" pitchFamily="34" charset="0"/>
                <a:cs typeface="Times New Roman" panose="02020603050405020304" pitchFamily="18" charset="0"/>
                <a:sym typeface="Wingdings" panose="05000000000000000000" pitchFamily="2" charset="2"/>
              </a:rPr>
              <a:t>	Einsatz FF B-Dorf (wozu?)</a:t>
            </a:r>
            <a:br>
              <a:rPr lang="de-AT" altLang="de-DE" dirty="0">
                <a:latin typeface="Arial" panose="020B0604020202020204" pitchFamily="34" charset="0"/>
                <a:cs typeface="Times New Roman" panose="02020603050405020304" pitchFamily="18" charset="0"/>
                <a:sym typeface="Wingdings" panose="05000000000000000000" pitchFamily="2" charset="2"/>
              </a:rPr>
            </a:br>
            <a:r>
              <a:rPr lang="de-AT" altLang="de-DE" dirty="0">
                <a:latin typeface="Arial" panose="020B0604020202020204" pitchFamily="34" charset="0"/>
                <a:cs typeface="Times New Roman" panose="02020603050405020304" pitchFamily="18" charset="0"/>
                <a:sym typeface="Wingdings" panose="05000000000000000000" pitchFamily="2" charset="2"/>
              </a:rPr>
              <a:t>	</a:t>
            </a:r>
          </a:p>
          <a:p>
            <a:r>
              <a:rPr lang="de-AT" altLang="de-DE" dirty="0">
                <a:latin typeface="Arial" panose="020B0604020202020204" pitchFamily="34" charset="0"/>
                <a:cs typeface="Times New Roman" panose="02020603050405020304" pitchFamily="18" charset="0"/>
                <a:sym typeface="Wingdings" panose="05000000000000000000" pitchFamily="2" charset="2"/>
              </a:rPr>
              <a:t>	Einsatzleitung aufbauen bei Haus Nr. 15</a:t>
            </a:r>
          </a:p>
          <a:p>
            <a:r>
              <a:rPr lang="de-AT" altLang="de-DE" dirty="0">
                <a:latin typeface="Arial" panose="020B0604020202020204" pitchFamily="34" charset="0"/>
                <a:cs typeface="Times New Roman" panose="02020603050405020304" pitchFamily="18" charset="0"/>
                <a:sym typeface="Wingdings" panose="05000000000000000000" pitchFamily="2" charset="2"/>
              </a:rPr>
              <a:t>	Stromleitungen kurzschließen und erden</a:t>
            </a:r>
          </a:p>
          <a:p>
            <a:r>
              <a:rPr lang="de-AT" altLang="de-DE" dirty="0">
                <a:latin typeface="Arial" panose="020B0604020202020204" pitchFamily="34" charset="0"/>
                <a:cs typeface="Times New Roman" panose="02020603050405020304" pitchFamily="18" charset="0"/>
                <a:sym typeface="Wingdings" panose="05000000000000000000" pitchFamily="2" charset="2"/>
              </a:rPr>
              <a:t>	Mannschaft mit Schutzstufe 2 ausrüsten lassen</a:t>
            </a:r>
            <a:endParaRPr lang="de-AT" altLang="de-DE" dirty="0">
              <a:latin typeface="Arial" panose="020B0604020202020204" pitchFamily="34" charset="0"/>
              <a:cs typeface="Arial" panose="020B0604020202020204" pitchFamily="34" charset="0"/>
              <a:sym typeface="Wingdings" panose="05000000000000000000" pitchFamily="2" charset="2"/>
            </a:endParaRPr>
          </a:p>
        </p:txBody>
      </p:sp>
      <p:sp>
        <p:nvSpPr>
          <p:cNvPr id="26627" name="Rectangle 3"/>
          <p:cNvSpPr>
            <a:spLocks noChangeArrowheads="1"/>
          </p:cNvSpPr>
          <p:nvPr/>
        </p:nvSpPr>
        <p:spPr bwMode="auto">
          <a:xfrm>
            <a:off x="685800" y="98072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28" name="Rectangle 4"/>
          <p:cNvSpPr>
            <a:spLocks noChangeArrowheads="1"/>
          </p:cNvSpPr>
          <p:nvPr/>
        </p:nvSpPr>
        <p:spPr bwMode="auto">
          <a:xfrm>
            <a:off x="685800" y="175604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29" name="Rectangle 5"/>
          <p:cNvSpPr>
            <a:spLocks noChangeArrowheads="1"/>
          </p:cNvSpPr>
          <p:nvPr/>
        </p:nvSpPr>
        <p:spPr bwMode="auto">
          <a:xfrm>
            <a:off x="685800" y="212372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30" name="Rectangle 6"/>
          <p:cNvSpPr>
            <a:spLocks noChangeArrowheads="1"/>
          </p:cNvSpPr>
          <p:nvPr/>
        </p:nvSpPr>
        <p:spPr bwMode="auto">
          <a:xfrm>
            <a:off x="685800" y="288572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32" name="Rectangle 8"/>
          <p:cNvSpPr>
            <a:spLocks noChangeArrowheads="1"/>
          </p:cNvSpPr>
          <p:nvPr/>
        </p:nvSpPr>
        <p:spPr bwMode="auto">
          <a:xfrm>
            <a:off x="685800" y="3284984"/>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35" name="Text Box 11"/>
          <p:cNvSpPr txBox="1">
            <a:spLocks noChangeArrowheads="1"/>
          </p:cNvSpPr>
          <p:nvPr/>
        </p:nvSpPr>
        <p:spPr bwMode="auto">
          <a:xfrm>
            <a:off x="633413" y="1675656"/>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dirty="0">
                <a:solidFill>
                  <a:srgbClr val="FF3300"/>
                </a:solidFill>
                <a:latin typeface="Arial Black" panose="020B0A04020102020204" pitchFamily="34" charset="0"/>
              </a:rPr>
              <a:t>X</a:t>
            </a:r>
            <a:endParaRPr lang="de-AT" altLang="de-DE" b="1" dirty="0">
              <a:solidFill>
                <a:srgbClr val="FF3300"/>
              </a:solidFill>
              <a:latin typeface="Arial Black" panose="020B0A04020102020204" pitchFamily="34" charset="0"/>
            </a:endParaRPr>
          </a:p>
        </p:txBody>
      </p:sp>
      <p:sp>
        <p:nvSpPr>
          <p:cNvPr id="26644" name="Text Box 20"/>
          <p:cNvSpPr txBox="1">
            <a:spLocks noChangeArrowheads="1"/>
          </p:cNvSpPr>
          <p:nvPr/>
        </p:nvSpPr>
        <p:spPr bwMode="auto">
          <a:xfrm>
            <a:off x="609600" y="126876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dirty="0">
                <a:solidFill>
                  <a:srgbClr val="FF3300"/>
                </a:solidFill>
                <a:latin typeface="Arial Black" panose="020B0A04020102020204" pitchFamily="34" charset="0"/>
              </a:rPr>
              <a:t>X</a:t>
            </a:r>
            <a:endParaRPr lang="de-AT" altLang="de-DE" b="1" dirty="0">
              <a:solidFill>
                <a:srgbClr val="FF3300"/>
              </a:solidFill>
              <a:latin typeface="Arial Black" panose="020B0A04020102020204" pitchFamily="34" charset="0"/>
            </a:endParaRPr>
          </a:p>
        </p:txBody>
      </p:sp>
      <p:sp>
        <p:nvSpPr>
          <p:cNvPr id="26647" name="Rectangle 23"/>
          <p:cNvSpPr>
            <a:spLocks noChangeArrowheads="1"/>
          </p:cNvSpPr>
          <p:nvPr/>
        </p:nvSpPr>
        <p:spPr bwMode="auto">
          <a:xfrm>
            <a:off x="685800" y="4367509"/>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48" name="Rectangle 24"/>
          <p:cNvSpPr>
            <a:spLocks noChangeArrowheads="1"/>
          </p:cNvSpPr>
          <p:nvPr/>
        </p:nvSpPr>
        <p:spPr bwMode="auto">
          <a:xfrm>
            <a:off x="685800" y="5407496"/>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49" name="Rectangle 25"/>
          <p:cNvSpPr>
            <a:spLocks noChangeArrowheads="1"/>
          </p:cNvSpPr>
          <p:nvPr/>
        </p:nvSpPr>
        <p:spPr bwMode="auto">
          <a:xfrm>
            <a:off x="685800" y="5788496"/>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52" name="Rectangle 28"/>
          <p:cNvSpPr>
            <a:spLocks noChangeArrowheads="1"/>
          </p:cNvSpPr>
          <p:nvPr/>
        </p:nvSpPr>
        <p:spPr bwMode="auto">
          <a:xfrm>
            <a:off x="685800" y="4031133"/>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53" name="Rectangle 29"/>
          <p:cNvSpPr>
            <a:spLocks noChangeArrowheads="1"/>
          </p:cNvSpPr>
          <p:nvPr/>
        </p:nvSpPr>
        <p:spPr bwMode="auto">
          <a:xfrm>
            <a:off x="685800" y="5021733"/>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6646" name="Text Box 22"/>
          <p:cNvSpPr txBox="1">
            <a:spLocks noChangeArrowheads="1"/>
          </p:cNvSpPr>
          <p:nvPr/>
        </p:nvSpPr>
        <p:spPr bwMode="auto">
          <a:xfrm>
            <a:off x="609600" y="90872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dirty="0">
                <a:solidFill>
                  <a:srgbClr val="FF3300"/>
                </a:solidFill>
                <a:latin typeface="Arial Black" panose="020B0A04020102020204" pitchFamily="34" charset="0"/>
              </a:rPr>
              <a:t>X</a:t>
            </a:r>
            <a:endParaRPr lang="de-AT" altLang="de-DE" b="1" dirty="0">
              <a:solidFill>
                <a:srgbClr val="FF3300"/>
              </a:solidFill>
              <a:latin typeface="Arial Black" panose="020B0A04020102020204" pitchFamily="34" charset="0"/>
            </a:endParaRPr>
          </a:p>
        </p:txBody>
      </p:sp>
      <p:sp>
        <p:nvSpPr>
          <p:cNvPr id="26636" name="Text Box 12"/>
          <p:cNvSpPr txBox="1">
            <a:spLocks noChangeArrowheads="1"/>
          </p:cNvSpPr>
          <p:nvPr/>
        </p:nvSpPr>
        <p:spPr bwMode="auto">
          <a:xfrm>
            <a:off x="633413" y="2060848"/>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dirty="0">
                <a:solidFill>
                  <a:srgbClr val="FF3300"/>
                </a:solidFill>
                <a:latin typeface="Arial Black" panose="020B0A04020102020204" pitchFamily="34" charset="0"/>
              </a:rPr>
              <a:t>X</a:t>
            </a:r>
            <a:endParaRPr lang="de-AT" altLang="de-DE" b="1" dirty="0">
              <a:solidFill>
                <a:srgbClr val="FF3300"/>
              </a:solidFill>
              <a:latin typeface="Arial Black" panose="020B0A04020102020204" pitchFamily="34" charset="0"/>
            </a:endParaRPr>
          </a:p>
        </p:txBody>
      </p:sp>
      <p:sp>
        <p:nvSpPr>
          <p:cNvPr id="26655" name="Text Box 31"/>
          <p:cNvSpPr txBox="1">
            <a:spLocks noChangeArrowheads="1"/>
          </p:cNvSpPr>
          <p:nvPr/>
        </p:nvSpPr>
        <p:spPr bwMode="auto">
          <a:xfrm>
            <a:off x="620486" y="4270349"/>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dirty="0">
                <a:solidFill>
                  <a:srgbClr val="FF3300"/>
                </a:solidFill>
                <a:latin typeface="Arial Black" panose="020B0A04020102020204" pitchFamily="34" charset="0"/>
              </a:rPr>
              <a:t>X</a:t>
            </a:r>
            <a:endParaRPr lang="de-AT" altLang="de-DE" b="1" dirty="0">
              <a:solidFill>
                <a:srgbClr val="FF3300"/>
              </a:solidFill>
              <a:latin typeface="Arial Black" panose="020B0A04020102020204" pitchFamily="34" charset="0"/>
            </a:endParaRPr>
          </a:p>
        </p:txBody>
      </p:sp>
      <p:sp>
        <p:nvSpPr>
          <p:cNvPr id="21" name="Text Box 31"/>
          <p:cNvSpPr txBox="1">
            <a:spLocks noChangeArrowheads="1"/>
          </p:cNvSpPr>
          <p:nvPr/>
        </p:nvSpPr>
        <p:spPr bwMode="auto">
          <a:xfrm>
            <a:off x="609600" y="4943573"/>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dirty="0">
                <a:solidFill>
                  <a:srgbClr val="FF3300"/>
                </a:solidFill>
                <a:latin typeface="Arial Black" panose="020B0A04020102020204" pitchFamily="34" charset="0"/>
              </a:rPr>
              <a:t>X</a:t>
            </a:r>
            <a:endParaRPr lang="de-AT" altLang="de-DE" b="1" dirty="0">
              <a:solidFill>
                <a:srgbClr val="FF3300"/>
              </a:solidFill>
              <a:latin typeface="Arial Black" panose="020B0A04020102020204" pitchFamily="34" charset="0"/>
            </a:endParaRPr>
          </a:p>
        </p:txBody>
      </p:sp>
      <p:sp>
        <p:nvSpPr>
          <p:cNvPr id="23" name="Textfeld 22">
            <a:extLst>
              <a:ext uri="{FF2B5EF4-FFF2-40B4-BE49-F238E27FC236}">
                <a16:creationId xmlns:a16="http://schemas.microsoft.com/office/drawing/2014/main" id="{38091B2E-A56C-40AF-8500-95C7CD57F314}"/>
              </a:ext>
            </a:extLst>
          </p:cNvPr>
          <p:cNvSpPr txBox="1"/>
          <p:nvPr/>
        </p:nvSpPr>
        <p:spPr>
          <a:xfrm>
            <a:off x="1259632" y="4685074"/>
            <a:ext cx="7776864" cy="400110"/>
          </a:xfrm>
          <a:prstGeom prst="rect">
            <a:avLst/>
          </a:prstGeom>
          <a:noFill/>
        </p:spPr>
        <p:txBody>
          <a:bodyPr wrap="square" rtlCol="0">
            <a:spAutoFit/>
          </a:bodyPr>
          <a:lstStyle/>
          <a:p>
            <a:r>
              <a:rPr lang="de-AT" sz="2000" i="1" dirty="0">
                <a:solidFill>
                  <a:srgbClr val="FF0000"/>
                </a:solidFill>
                <a:latin typeface="+mj-lt"/>
              </a:rPr>
              <a:t>2. Rettungsgerät in Reserve</a:t>
            </a:r>
          </a:p>
        </p:txBody>
      </p:sp>
      <p:sp>
        <p:nvSpPr>
          <p:cNvPr id="25" name="Textfeld 24">
            <a:extLst>
              <a:ext uri="{FF2B5EF4-FFF2-40B4-BE49-F238E27FC236}">
                <a16:creationId xmlns:a16="http://schemas.microsoft.com/office/drawing/2014/main" id="{148174E9-02DB-49D7-A88D-FDF0FF1D72FC}"/>
              </a:ext>
            </a:extLst>
          </p:cNvPr>
          <p:cNvSpPr txBox="1"/>
          <p:nvPr/>
        </p:nvSpPr>
        <p:spPr>
          <a:xfrm>
            <a:off x="1166822" y="2457122"/>
            <a:ext cx="7776864" cy="400110"/>
          </a:xfrm>
          <a:prstGeom prst="rect">
            <a:avLst/>
          </a:prstGeom>
          <a:noFill/>
        </p:spPr>
        <p:txBody>
          <a:bodyPr wrap="square" rtlCol="0">
            <a:spAutoFit/>
          </a:bodyPr>
          <a:lstStyle/>
          <a:p>
            <a:r>
              <a:rPr lang="de-AT" sz="2000" i="1" dirty="0">
                <a:solidFill>
                  <a:srgbClr val="FF0000"/>
                </a:solidFill>
                <a:latin typeface="+mj-lt"/>
              </a:rPr>
              <a:t>Rettung des Lenkers, Fahrzeug bergen, Straße freimachen</a:t>
            </a:r>
          </a:p>
        </p:txBody>
      </p:sp>
      <p:sp>
        <p:nvSpPr>
          <p:cNvPr id="2" name="Foliennummernplatzhalter 1">
            <a:extLst>
              <a:ext uri="{FF2B5EF4-FFF2-40B4-BE49-F238E27FC236}">
                <a16:creationId xmlns:a16="http://schemas.microsoft.com/office/drawing/2014/main" id="{9ACDFBAE-B5D5-428E-8103-B914B0119594}"/>
              </a:ext>
            </a:extLst>
          </p:cNvPr>
          <p:cNvSpPr>
            <a:spLocks noGrp="1"/>
          </p:cNvSpPr>
          <p:nvPr>
            <p:ph type="sldNum" sz="quarter" idx="12"/>
          </p:nvPr>
        </p:nvSpPr>
        <p:spPr/>
        <p:txBody>
          <a:bodyPr/>
          <a:lstStyle/>
          <a:p>
            <a:fld id="{FF09796B-29D3-4A1E-9CAA-FB72171FF086}" type="slidenum">
              <a:rPr lang="de-AT" altLang="de-DE" smtClean="0"/>
              <a:pPr/>
              <a:t>24</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46"/>
                                        </p:tgtEl>
                                        <p:attrNameLst>
                                          <p:attrName>style.visibility</p:attrName>
                                        </p:attrNameLst>
                                      </p:cBhvr>
                                      <p:to>
                                        <p:strVal val="visible"/>
                                      </p:to>
                                    </p:set>
                                    <p:anim calcmode="lin" valueType="num">
                                      <p:cBhvr additive="base">
                                        <p:cTn id="7" dur="500" fill="hold"/>
                                        <p:tgtEl>
                                          <p:spTgt spid="26646"/>
                                        </p:tgtEl>
                                        <p:attrNameLst>
                                          <p:attrName>ppt_x</p:attrName>
                                        </p:attrNameLst>
                                      </p:cBhvr>
                                      <p:tavLst>
                                        <p:tav tm="0">
                                          <p:val>
                                            <p:strVal val="0-#ppt_w/2"/>
                                          </p:val>
                                        </p:tav>
                                        <p:tav tm="100000">
                                          <p:val>
                                            <p:strVal val="#ppt_x"/>
                                          </p:val>
                                        </p:tav>
                                      </p:tavLst>
                                    </p:anim>
                                    <p:anim calcmode="lin" valueType="num">
                                      <p:cBhvr additive="base">
                                        <p:cTn id="8" dur="500" fill="hold"/>
                                        <p:tgtEl>
                                          <p:spTgt spid="266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44"/>
                                        </p:tgtEl>
                                        <p:attrNameLst>
                                          <p:attrName>style.visibility</p:attrName>
                                        </p:attrNameLst>
                                      </p:cBhvr>
                                      <p:to>
                                        <p:strVal val="visible"/>
                                      </p:to>
                                    </p:set>
                                    <p:anim calcmode="lin" valueType="num">
                                      <p:cBhvr additive="base">
                                        <p:cTn id="13" dur="500" fill="hold"/>
                                        <p:tgtEl>
                                          <p:spTgt spid="26644"/>
                                        </p:tgtEl>
                                        <p:attrNameLst>
                                          <p:attrName>ppt_x</p:attrName>
                                        </p:attrNameLst>
                                      </p:cBhvr>
                                      <p:tavLst>
                                        <p:tav tm="0">
                                          <p:val>
                                            <p:strVal val="0-#ppt_w/2"/>
                                          </p:val>
                                        </p:tav>
                                        <p:tav tm="100000">
                                          <p:val>
                                            <p:strVal val="#ppt_x"/>
                                          </p:val>
                                        </p:tav>
                                      </p:tavLst>
                                    </p:anim>
                                    <p:anim calcmode="lin" valueType="num">
                                      <p:cBhvr additive="base">
                                        <p:cTn id="14" dur="500" fill="hold"/>
                                        <p:tgtEl>
                                          <p:spTgt spid="2664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35"/>
                                        </p:tgtEl>
                                        <p:attrNameLst>
                                          <p:attrName>style.visibility</p:attrName>
                                        </p:attrNameLst>
                                      </p:cBhvr>
                                      <p:to>
                                        <p:strVal val="visible"/>
                                      </p:to>
                                    </p:set>
                                    <p:anim calcmode="lin" valueType="num">
                                      <p:cBhvr additive="base">
                                        <p:cTn id="19" dur="500" fill="hold"/>
                                        <p:tgtEl>
                                          <p:spTgt spid="26635"/>
                                        </p:tgtEl>
                                        <p:attrNameLst>
                                          <p:attrName>ppt_x</p:attrName>
                                        </p:attrNameLst>
                                      </p:cBhvr>
                                      <p:tavLst>
                                        <p:tav tm="0">
                                          <p:val>
                                            <p:strVal val="0-#ppt_w/2"/>
                                          </p:val>
                                        </p:tav>
                                        <p:tav tm="100000">
                                          <p:val>
                                            <p:strVal val="#ppt_x"/>
                                          </p:val>
                                        </p:tav>
                                      </p:tavLst>
                                    </p:anim>
                                    <p:anim calcmode="lin" valueType="num">
                                      <p:cBhvr additive="base">
                                        <p:cTn id="20" dur="500" fill="hold"/>
                                        <p:tgtEl>
                                          <p:spTgt spid="2663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36"/>
                                        </p:tgtEl>
                                        <p:attrNameLst>
                                          <p:attrName>style.visibility</p:attrName>
                                        </p:attrNameLst>
                                      </p:cBhvr>
                                      <p:to>
                                        <p:strVal val="visible"/>
                                      </p:to>
                                    </p:set>
                                    <p:anim calcmode="lin" valueType="num">
                                      <p:cBhvr additive="base">
                                        <p:cTn id="25" dur="500" fill="hold"/>
                                        <p:tgtEl>
                                          <p:spTgt spid="26636"/>
                                        </p:tgtEl>
                                        <p:attrNameLst>
                                          <p:attrName>ppt_x</p:attrName>
                                        </p:attrNameLst>
                                      </p:cBhvr>
                                      <p:tavLst>
                                        <p:tav tm="0">
                                          <p:val>
                                            <p:strVal val="0-#ppt_w/2"/>
                                          </p:val>
                                        </p:tav>
                                        <p:tav tm="100000">
                                          <p:val>
                                            <p:strVal val="#ppt_x"/>
                                          </p:val>
                                        </p:tav>
                                      </p:tavLst>
                                    </p:anim>
                                    <p:anim calcmode="lin" valueType="num">
                                      <p:cBhvr additive="base">
                                        <p:cTn id="26" dur="500" fill="hold"/>
                                        <p:tgtEl>
                                          <p:spTgt spid="2663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6655"/>
                                        </p:tgtEl>
                                        <p:attrNameLst>
                                          <p:attrName>style.visibility</p:attrName>
                                        </p:attrNameLst>
                                      </p:cBhvr>
                                      <p:to>
                                        <p:strVal val="visible"/>
                                      </p:to>
                                    </p:set>
                                    <p:anim calcmode="lin" valueType="num">
                                      <p:cBhvr additive="base">
                                        <p:cTn id="35" dur="500" fill="hold"/>
                                        <p:tgtEl>
                                          <p:spTgt spid="26655"/>
                                        </p:tgtEl>
                                        <p:attrNameLst>
                                          <p:attrName>ppt_x</p:attrName>
                                        </p:attrNameLst>
                                      </p:cBhvr>
                                      <p:tavLst>
                                        <p:tav tm="0">
                                          <p:val>
                                            <p:strVal val="0-#ppt_w/2"/>
                                          </p:val>
                                        </p:tav>
                                        <p:tav tm="100000">
                                          <p:val>
                                            <p:strVal val="#ppt_x"/>
                                          </p:val>
                                        </p:tav>
                                      </p:tavLst>
                                    </p:anim>
                                    <p:anim calcmode="lin" valueType="num">
                                      <p:cBhvr additive="base">
                                        <p:cTn id="36" dur="500" fill="hold"/>
                                        <p:tgtEl>
                                          <p:spTgt spid="2665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additive="base">
                                        <p:cTn id="45" dur="500" fill="hold"/>
                                        <p:tgtEl>
                                          <p:spTgt spid="21"/>
                                        </p:tgtEl>
                                        <p:attrNameLst>
                                          <p:attrName>ppt_x</p:attrName>
                                        </p:attrNameLst>
                                      </p:cBhvr>
                                      <p:tavLst>
                                        <p:tav tm="0">
                                          <p:val>
                                            <p:strVal val="0-#ppt_w/2"/>
                                          </p:val>
                                        </p:tav>
                                        <p:tav tm="100000">
                                          <p:val>
                                            <p:strVal val="#ppt_x"/>
                                          </p:val>
                                        </p:tav>
                                      </p:tavLst>
                                    </p:anim>
                                    <p:anim calcmode="lin" valueType="num">
                                      <p:cBhvr additive="base">
                                        <p:cTn id="46"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autoUpdateAnimBg="0"/>
      <p:bldP spid="26644" grpId="0" autoUpdateAnimBg="0"/>
      <p:bldP spid="26646" grpId="0" autoUpdateAnimBg="0"/>
      <p:bldP spid="26636" grpId="0" autoUpdateAnimBg="0"/>
      <p:bldP spid="26655" grpId="0" autoUpdateAnimBg="0"/>
      <p:bldP spid="21" grpId="0" autoUpdateAnimBg="0"/>
      <p:bldP spid="23" grpId="0"/>
      <p:bldP spid="25"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228600" y="533400"/>
            <a:ext cx="8915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5) </a:t>
            </a:r>
            <a:r>
              <a:rPr lang="de-DE" altLang="de-DE" b="1" dirty="0">
                <a:latin typeface="Arial" panose="020B0604020202020204" pitchFamily="34" charset="0"/>
                <a:cs typeface="Times New Roman" panose="02020603050405020304" pitchFamily="18" charset="0"/>
              </a:rPr>
              <a:t>Zur Umsetzung des Entschlusses geben Sie als Einsatzleiter:</a:t>
            </a:r>
            <a:endParaRPr lang="de-DE" altLang="de-DE" dirty="0">
              <a:cs typeface="Times New Roman" panose="02020603050405020304" pitchFamily="18" charset="0"/>
            </a:endParaRPr>
          </a:p>
          <a:p>
            <a:r>
              <a:rPr lang="de-DE" altLang="de-DE" dirty="0">
                <a:latin typeface="Arial" panose="020B0604020202020204" pitchFamily="34" charset="0"/>
                <a:cs typeface="Times New Roman" panose="02020603050405020304" pitchFamily="18" charset="0"/>
              </a:rPr>
              <a:t> </a:t>
            </a:r>
            <a:endParaRPr lang="de-DE"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einen mündlichen Bescheid</a:t>
            </a:r>
            <a:br>
              <a:rPr lang="de-AT" altLang="de-DE" dirty="0">
                <a:latin typeface="Arial" panose="020B0604020202020204" pitchFamily="34" charset="0"/>
                <a:cs typeface="Arial" panose="020B0604020202020204" pitchFamily="34" charset="0"/>
              </a:rPr>
            </a:b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eine Einsatzanweisung</a:t>
            </a:r>
            <a:br>
              <a:rPr lang="de-AT" altLang="de-DE" dirty="0">
                <a:latin typeface="Arial" panose="020B0604020202020204" pitchFamily="34" charset="0"/>
                <a:cs typeface="Arial" panose="020B0604020202020204" pitchFamily="34" charset="0"/>
              </a:rPr>
            </a:b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eine Einsatzsofortmeldung</a:t>
            </a:r>
            <a:br>
              <a:rPr lang="de-AT" altLang="de-DE" dirty="0">
                <a:latin typeface="Arial" panose="020B0604020202020204" pitchFamily="34" charset="0"/>
                <a:cs typeface="Arial" panose="020B0604020202020204" pitchFamily="34" charset="0"/>
              </a:rPr>
            </a:b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einen Befehl</a:t>
            </a:r>
            <a:br>
              <a:rPr lang="de-AT" altLang="de-DE" dirty="0">
                <a:latin typeface="Arial" panose="020B0604020202020204" pitchFamily="34" charset="0"/>
                <a:cs typeface="Arial" panose="020B0604020202020204" pitchFamily="34" charset="0"/>
              </a:rPr>
            </a:b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eine Weisung</a:t>
            </a:r>
            <a:endParaRPr lang="de-AT" altLang="de-DE" dirty="0">
              <a:cs typeface="Times New Roman" panose="02020603050405020304" pitchFamily="18" charset="0"/>
            </a:endParaRPr>
          </a:p>
          <a:p>
            <a:endParaRPr lang="de-AT" altLang="de-DE" dirty="0">
              <a:cs typeface="Times New Roman" panose="02020603050405020304" pitchFamily="18" charset="0"/>
            </a:endParaRPr>
          </a:p>
        </p:txBody>
      </p:sp>
      <p:sp>
        <p:nvSpPr>
          <p:cNvPr id="27658" name="Rectangle 10"/>
          <p:cNvSpPr>
            <a:spLocks noChangeArrowheads="1"/>
          </p:cNvSpPr>
          <p:nvPr/>
        </p:nvSpPr>
        <p:spPr bwMode="auto">
          <a:xfrm>
            <a:off x="685800" y="1676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7659" name="Rectangle 11"/>
          <p:cNvSpPr>
            <a:spLocks noChangeArrowheads="1"/>
          </p:cNvSpPr>
          <p:nvPr/>
        </p:nvSpPr>
        <p:spPr bwMode="auto">
          <a:xfrm>
            <a:off x="685800" y="2362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7660" name="Rectangle 12"/>
          <p:cNvSpPr>
            <a:spLocks noChangeArrowheads="1"/>
          </p:cNvSpPr>
          <p:nvPr/>
        </p:nvSpPr>
        <p:spPr bwMode="auto">
          <a:xfrm>
            <a:off x="685800" y="3124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7661" name="Rectangle 13"/>
          <p:cNvSpPr>
            <a:spLocks noChangeArrowheads="1"/>
          </p:cNvSpPr>
          <p:nvPr/>
        </p:nvSpPr>
        <p:spPr bwMode="auto">
          <a:xfrm>
            <a:off x="685800" y="3886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7662" name="Rectangle 14"/>
          <p:cNvSpPr>
            <a:spLocks noChangeArrowheads="1"/>
          </p:cNvSpPr>
          <p:nvPr/>
        </p:nvSpPr>
        <p:spPr bwMode="auto">
          <a:xfrm>
            <a:off x="685800" y="4648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7663" name="Text Box 15"/>
          <p:cNvSpPr txBox="1">
            <a:spLocks noChangeArrowheads="1"/>
          </p:cNvSpPr>
          <p:nvPr/>
        </p:nvSpPr>
        <p:spPr bwMode="auto">
          <a:xfrm>
            <a:off x="609600" y="3810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 name="Foliennummernplatzhalter 1">
            <a:extLst>
              <a:ext uri="{FF2B5EF4-FFF2-40B4-BE49-F238E27FC236}">
                <a16:creationId xmlns:a16="http://schemas.microsoft.com/office/drawing/2014/main" id="{51C55D32-E64D-4C78-97BA-D3B6A7127606}"/>
              </a:ext>
            </a:extLst>
          </p:cNvPr>
          <p:cNvSpPr>
            <a:spLocks noGrp="1"/>
          </p:cNvSpPr>
          <p:nvPr>
            <p:ph type="sldNum" sz="quarter" idx="12"/>
          </p:nvPr>
        </p:nvSpPr>
        <p:spPr/>
        <p:txBody>
          <a:bodyPr/>
          <a:lstStyle/>
          <a:p>
            <a:fld id="{FF09796B-29D3-4A1E-9CAA-FB72171FF086}" type="slidenum">
              <a:rPr lang="de-AT" altLang="de-DE" smtClean="0"/>
              <a:pPr/>
              <a:t>25</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63"/>
                                        </p:tgtEl>
                                        <p:attrNameLst>
                                          <p:attrName>style.visibility</p:attrName>
                                        </p:attrNameLst>
                                      </p:cBhvr>
                                      <p:to>
                                        <p:strVal val="visible"/>
                                      </p:to>
                                    </p:set>
                                    <p:anim calcmode="lin" valueType="num">
                                      <p:cBhvr additive="base">
                                        <p:cTn id="7" dur="500" fill="hold"/>
                                        <p:tgtEl>
                                          <p:spTgt spid="27663"/>
                                        </p:tgtEl>
                                        <p:attrNameLst>
                                          <p:attrName>ppt_x</p:attrName>
                                        </p:attrNameLst>
                                      </p:cBhvr>
                                      <p:tavLst>
                                        <p:tav tm="0">
                                          <p:val>
                                            <p:strVal val="0-#ppt_w/2"/>
                                          </p:val>
                                        </p:tav>
                                        <p:tav tm="100000">
                                          <p:val>
                                            <p:strVal val="#ppt_x"/>
                                          </p:val>
                                        </p:tav>
                                      </p:tavLst>
                                    </p:anim>
                                    <p:anim calcmode="lin" valueType="num">
                                      <p:cBhvr additive="base">
                                        <p:cTn id="8" dur="500" fill="hold"/>
                                        <p:tgtEl>
                                          <p:spTgt spid="276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3"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28600" y="304800"/>
            <a:ext cx="8915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6) </a:t>
            </a:r>
            <a:r>
              <a:rPr lang="de-AT" altLang="de-DE" b="1" dirty="0">
                <a:latin typeface="Arial" panose="020B0604020202020204" pitchFamily="34" charset="0"/>
                <a:cs typeface="Times New Roman" panose="02020603050405020304" pitchFamily="18" charset="0"/>
              </a:rPr>
              <a:t>Befehl an die Gruppenkommandanten der </a:t>
            </a:r>
            <a:r>
              <a:rPr lang="de-AT" altLang="de-DE" b="1" i="1" dirty="0">
                <a:latin typeface="Arial" panose="020B0604020202020204" pitchFamily="34" charset="0"/>
                <a:cs typeface="Times New Roman" panose="02020603050405020304" pitchFamily="18" charset="0"/>
              </a:rPr>
              <a:t>FF A-Dorf:</a:t>
            </a:r>
            <a:endParaRPr lang="de-DE" altLang="de-DE" b="1" i="1" dirty="0">
              <a:latin typeface="Arial" panose="020B0604020202020204" pitchFamily="34" charset="0"/>
              <a:cs typeface="Times New Roman" panose="02020603050405020304" pitchFamily="18" charset="0"/>
            </a:endParaRPr>
          </a:p>
          <a:p>
            <a:br>
              <a:rPr lang="de-AT" altLang="de-DE" b="1" i="1" dirty="0">
                <a:latin typeface="Arial" panose="020B0604020202020204" pitchFamily="34" charset="0"/>
                <a:cs typeface="Times New Roman" panose="02020603050405020304" pitchFamily="18" charset="0"/>
              </a:rPr>
            </a:br>
            <a:r>
              <a:rPr lang="de-AT" altLang="de-DE" b="1" i="1" dirty="0">
                <a:latin typeface="Arial" panose="020B0604020202020204" pitchFamily="34" charset="0"/>
                <a:cs typeface="Times New Roman" panose="02020603050405020304" pitchFamily="18" charset="0"/>
              </a:rPr>
              <a:t>1. LAGE: </a:t>
            </a:r>
          </a:p>
          <a:p>
            <a:endParaRPr lang="de-AT" altLang="de-DE" b="1" i="1" dirty="0">
              <a:latin typeface="Arial" panose="020B0604020202020204" pitchFamily="34" charset="0"/>
              <a:cs typeface="Times New Roman" panose="02020603050405020304" pitchFamily="18" charset="0"/>
            </a:endParaRPr>
          </a:p>
          <a:p>
            <a:endParaRPr lang="de-AT" altLang="de-DE" b="1" i="1" dirty="0">
              <a:latin typeface="Arial" panose="020B0604020202020204" pitchFamily="34" charset="0"/>
              <a:cs typeface="Times New Roman" panose="02020603050405020304" pitchFamily="18" charset="0"/>
            </a:endParaRPr>
          </a:p>
          <a:p>
            <a:endParaRPr lang="de-AT" altLang="de-DE" b="1" i="1" dirty="0">
              <a:latin typeface="Arial" panose="020B0604020202020204" pitchFamily="34" charset="0"/>
              <a:cs typeface="Times New Roman" panose="02020603050405020304" pitchFamily="18" charset="0"/>
            </a:endParaRPr>
          </a:p>
          <a:p>
            <a:endParaRPr lang="de-AT" altLang="de-DE" b="1" i="1" dirty="0">
              <a:latin typeface="Arial" panose="020B0604020202020204" pitchFamily="34" charset="0"/>
              <a:cs typeface="Times New Roman" panose="02020603050405020304" pitchFamily="18" charset="0"/>
            </a:endParaRPr>
          </a:p>
          <a:p>
            <a:endParaRPr lang="de-AT" altLang="de-DE" b="1" i="1" dirty="0">
              <a:latin typeface="Arial" panose="020B0604020202020204" pitchFamily="34" charset="0"/>
              <a:cs typeface="Times New Roman" panose="02020603050405020304" pitchFamily="18" charset="0"/>
            </a:endParaRPr>
          </a:p>
          <a:p>
            <a:endParaRPr lang="de-AT" altLang="de-DE" b="1" i="1" dirty="0">
              <a:latin typeface="Arial" panose="020B0604020202020204" pitchFamily="34" charset="0"/>
              <a:cs typeface="Times New Roman" panose="02020603050405020304" pitchFamily="18" charset="0"/>
            </a:endParaRPr>
          </a:p>
          <a:p>
            <a:endParaRPr lang="de-AT" altLang="de-DE" b="1" i="1" dirty="0">
              <a:latin typeface="Arial" panose="020B0604020202020204" pitchFamily="34" charset="0"/>
              <a:cs typeface="Times New Roman" panose="02020603050405020304" pitchFamily="18" charset="0"/>
            </a:endParaRPr>
          </a:p>
          <a:p>
            <a:endParaRPr lang="de-AT" altLang="de-DE" b="1" i="1" dirty="0">
              <a:latin typeface="Arial" panose="020B0604020202020204" pitchFamily="34" charset="0"/>
              <a:cs typeface="Times New Roman" panose="02020603050405020304" pitchFamily="18" charset="0"/>
            </a:endParaRPr>
          </a:p>
          <a:p>
            <a:br>
              <a:rPr lang="de-AT" altLang="de-DE" b="1" i="1" dirty="0">
                <a:latin typeface="Arial" panose="020B0604020202020204" pitchFamily="34" charset="0"/>
                <a:cs typeface="Times New Roman" panose="02020603050405020304" pitchFamily="18" charset="0"/>
              </a:rPr>
            </a:br>
            <a:r>
              <a:rPr lang="de-AT" altLang="de-DE" b="1" i="1" dirty="0">
                <a:latin typeface="Arial" panose="020B0604020202020204" pitchFamily="34" charset="0"/>
                <a:cs typeface="Times New Roman" panose="02020603050405020304" pitchFamily="18" charset="0"/>
              </a:rPr>
              <a:t>2. ENTSCHLUSS:</a:t>
            </a:r>
            <a:br>
              <a:rPr lang="de-AT" altLang="de-DE" b="1" i="1" dirty="0">
                <a:latin typeface="Arial" panose="020B0604020202020204" pitchFamily="34" charset="0"/>
                <a:cs typeface="Times New Roman" panose="02020603050405020304" pitchFamily="18" charset="0"/>
              </a:rPr>
            </a:br>
            <a:endParaRPr lang="de-DE" altLang="de-DE" b="1" i="1" dirty="0">
              <a:latin typeface="Arial" panose="020B0604020202020204" pitchFamily="34" charset="0"/>
              <a:cs typeface="Times New Roman" panose="02020603050405020304" pitchFamily="18" charset="0"/>
            </a:endParaRPr>
          </a:p>
        </p:txBody>
      </p:sp>
      <p:sp>
        <p:nvSpPr>
          <p:cNvPr id="28677" name="Text Box 5"/>
          <p:cNvSpPr txBox="1">
            <a:spLocks noChangeArrowheads="1"/>
          </p:cNvSpPr>
          <p:nvPr/>
        </p:nvSpPr>
        <p:spPr bwMode="auto">
          <a:xfrm>
            <a:off x="228600" y="1340768"/>
            <a:ext cx="8534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i="1" dirty="0">
                <a:solidFill>
                  <a:srgbClr val="FF0000"/>
                </a:solidFill>
                <a:latin typeface="Arial" panose="020B0604020202020204" pitchFamily="34" charset="0"/>
                <a:cs typeface="Times New Roman" panose="02020603050405020304" pitchFamily="18" charset="0"/>
              </a:rPr>
              <a:t>- </a:t>
            </a:r>
            <a:r>
              <a:rPr lang="de-AT" altLang="de-DE" b="1" i="1" u="sng" dirty="0">
                <a:solidFill>
                  <a:srgbClr val="FF0000"/>
                </a:solidFill>
                <a:latin typeface="Arial" panose="020B0604020202020204" pitchFamily="34" charset="0"/>
                <a:cs typeface="Times New Roman" panose="02020603050405020304" pitchFamily="18" charset="0"/>
              </a:rPr>
              <a:t>Schadenslage</a:t>
            </a:r>
            <a:endParaRPr lang="de-AT" altLang="de-DE" b="1" i="1" dirty="0">
              <a:solidFill>
                <a:srgbClr val="FF0000"/>
              </a:solidFill>
              <a:latin typeface="Arial" panose="020B0604020202020204" pitchFamily="34" charset="0"/>
              <a:cs typeface="Times New Roman" panose="02020603050405020304" pitchFamily="18" charset="0"/>
            </a:endParaRPr>
          </a:p>
          <a:p>
            <a:r>
              <a:rPr lang="de-AT" altLang="de-DE" b="1" i="1" dirty="0">
                <a:solidFill>
                  <a:srgbClr val="FF0000"/>
                </a:solidFill>
                <a:latin typeface="Arial" panose="020B0604020202020204" pitchFamily="34" charset="0"/>
                <a:cs typeface="Times New Roman" panose="02020603050405020304" pitchFamily="18" charset="0"/>
              </a:rPr>
              <a:t>Hochspannungsmast auf den PKW gestürzt , eingeklemmte Person, Gefahr durch den Strom in der Leitung</a:t>
            </a:r>
          </a:p>
          <a:p>
            <a:r>
              <a:rPr lang="de-AT" altLang="de-DE" b="1" i="1" dirty="0">
                <a:solidFill>
                  <a:srgbClr val="FF0000"/>
                </a:solidFill>
                <a:latin typeface="Arial" panose="020B0604020202020204" pitchFamily="34" charset="0"/>
                <a:cs typeface="Times New Roman" panose="02020603050405020304" pitchFamily="18" charset="0"/>
              </a:rPr>
              <a:t>- </a:t>
            </a:r>
            <a:r>
              <a:rPr lang="de-AT" altLang="de-DE" b="1" i="1" u="sng" dirty="0">
                <a:solidFill>
                  <a:srgbClr val="FF0000"/>
                </a:solidFill>
                <a:latin typeface="Arial" panose="020B0604020202020204" pitchFamily="34" charset="0"/>
                <a:cs typeface="Times New Roman" panose="02020603050405020304" pitchFamily="18" charset="0"/>
              </a:rPr>
              <a:t>Eigene Lage</a:t>
            </a:r>
            <a:endParaRPr lang="de-AT" altLang="de-DE" b="1" i="1" dirty="0">
              <a:solidFill>
                <a:srgbClr val="FF0000"/>
              </a:solidFill>
              <a:latin typeface="Arial" panose="020B0604020202020204" pitchFamily="34" charset="0"/>
              <a:cs typeface="Times New Roman" panose="02020603050405020304" pitchFamily="18" charset="0"/>
            </a:endParaRPr>
          </a:p>
          <a:p>
            <a:r>
              <a:rPr lang="de-DE" altLang="de-DE" b="1" i="1" dirty="0">
                <a:solidFill>
                  <a:srgbClr val="FF0000"/>
                </a:solidFill>
                <a:latin typeface="Arial" panose="020B0604020202020204" pitchFamily="34" charset="0"/>
                <a:cs typeface="Times New Roman" panose="02020603050405020304" pitchFamily="18" charset="0"/>
              </a:rPr>
              <a:t>HLF2, MTF, 15 Mitglieder, FF B-Dorf ausgerückt, Polizei und Rettung vor Ort</a:t>
            </a:r>
            <a:endParaRPr lang="de-AT" altLang="de-DE" b="1" i="1" dirty="0">
              <a:solidFill>
                <a:srgbClr val="FF0000"/>
              </a:solidFill>
              <a:latin typeface="Arial" panose="020B0604020202020204" pitchFamily="34" charset="0"/>
              <a:cs typeface="Times New Roman" panose="02020603050405020304" pitchFamily="18" charset="0"/>
            </a:endParaRPr>
          </a:p>
          <a:p>
            <a:r>
              <a:rPr lang="de-AT" altLang="de-DE" b="1" i="1" dirty="0">
                <a:solidFill>
                  <a:srgbClr val="FF0000"/>
                </a:solidFill>
                <a:latin typeface="Arial" panose="020B0604020202020204" pitchFamily="34" charset="0"/>
                <a:cs typeface="Times New Roman" panose="02020603050405020304" pitchFamily="18" charset="0"/>
              </a:rPr>
              <a:t>- </a:t>
            </a:r>
            <a:r>
              <a:rPr lang="de-AT" altLang="de-DE" b="1" i="1" u="sng" dirty="0">
                <a:solidFill>
                  <a:srgbClr val="FF0000"/>
                </a:solidFill>
                <a:latin typeface="Arial" panose="020B0604020202020204" pitchFamily="34" charset="0"/>
                <a:cs typeface="Times New Roman" panose="02020603050405020304" pitchFamily="18" charset="0"/>
              </a:rPr>
              <a:t>Allgemeine Lage</a:t>
            </a:r>
            <a:endParaRPr lang="de-AT" altLang="de-DE" b="1" i="1" dirty="0">
              <a:solidFill>
                <a:srgbClr val="FF0000"/>
              </a:solidFill>
              <a:latin typeface="Arial" panose="020B0604020202020204" pitchFamily="34" charset="0"/>
              <a:cs typeface="Times New Roman" panose="02020603050405020304" pitchFamily="18" charset="0"/>
            </a:endParaRPr>
          </a:p>
          <a:p>
            <a:r>
              <a:rPr lang="de-AT" altLang="de-DE" b="1" i="1" dirty="0">
                <a:solidFill>
                  <a:srgbClr val="FF0000"/>
                </a:solidFill>
                <a:latin typeface="Arial" panose="020B0604020202020204" pitchFamily="34" charset="0"/>
                <a:cs typeface="Times New Roman" panose="02020603050405020304" pitchFamily="18" charset="0"/>
              </a:rPr>
              <a:t>böiger Westwind</a:t>
            </a:r>
          </a:p>
        </p:txBody>
      </p:sp>
      <p:sp>
        <p:nvSpPr>
          <p:cNvPr id="28678" name="Text Box 6"/>
          <p:cNvSpPr txBox="1">
            <a:spLocks noChangeArrowheads="1"/>
          </p:cNvSpPr>
          <p:nvPr/>
        </p:nvSpPr>
        <p:spPr bwMode="auto">
          <a:xfrm>
            <a:off x="228600" y="5085184"/>
            <a:ext cx="8915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i="1" dirty="0">
                <a:solidFill>
                  <a:srgbClr val="FF0000"/>
                </a:solidFill>
                <a:latin typeface="Arial" panose="020B0604020202020204" pitchFamily="34" charset="0"/>
                <a:cs typeface="Times New Roman" panose="02020603050405020304" pitchFamily="18" charset="0"/>
              </a:rPr>
              <a:t>Absichern der Einsatzstelle, Sicherstellung der Stromabschaltung, Betreuung des Verletzten, erst nach Stromabschaltung: Menschenrettung, Fahrzeug bergen, Straße freimachen</a:t>
            </a:r>
            <a:r>
              <a:rPr lang="de-DE" altLang="de-DE" b="1" i="1" dirty="0">
                <a:solidFill>
                  <a:srgbClr val="FF0000"/>
                </a:solidFill>
                <a:latin typeface="Arial" panose="020B0604020202020204" pitchFamily="34" charset="0"/>
                <a:cs typeface="Times New Roman" panose="02020603050405020304" pitchFamily="18" charset="0"/>
              </a:rPr>
              <a:t> </a:t>
            </a:r>
            <a:endParaRPr lang="de-DE" altLang="de-DE" b="1" i="1" dirty="0">
              <a:solidFill>
                <a:srgbClr val="FF0000"/>
              </a:solidFill>
              <a:latin typeface="Arial" panose="020B0604020202020204" pitchFamily="34" charset="0"/>
              <a:cs typeface="Arial" panose="020B0604020202020204" pitchFamily="34" charset="0"/>
            </a:endParaRPr>
          </a:p>
        </p:txBody>
      </p:sp>
      <p:sp>
        <p:nvSpPr>
          <p:cNvPr id="28679" name="Line 7"/>
          <p:cNvSpPr>
            <a:spLocks noChangeShapeType="1"/>
          </p:cNvSpPr>
          <p:nvPr/>
        </p:nvSpPr>
        <p:spPr bwMode="auto">
          <a:xfrm>
            <a:off x="323850" y="4219748"/>
            <a:ext cx="2667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8680" name="Line 8"/>
          <p:cNvSpPr>
            <a:spLocks noChangeShapeType="1"/>
          </p:cNvSpPr>
          <p:nvPr/>
        </p:nvSpPr>
        <p:spPr bwMode="auto">
          <a:xfrm>
            <a:off x="304800" y="1721768"/>
            <a:ext cx="2667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8681" name="Line 9"/>
          <p:cNvSpPr>
            <a:spLocks noChangeShapeType="1"/>
          </p:cNvSpPr>
          <p:nvPr/>
        </p:nvSpPr>
        <p:spPr bwMode="auto">
          <a:xfrm>
            <a:off x="304800" y="3140248"/>
            <a:ext cx="2667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8682" name="Line 10"/>
          <p:cNvSpPr>
            <a:spLocks noChangeShapeType="1"/>
          </p:cNvSpPr>
          <p:nvPr/>
        </p:nvSpPr>
        <p:spPr bwMode="auto">
          <a:xfrm>
            <a:off x="381000" y="2026568"/>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8683" name="Line 11"/>
          <p:cNvSpPr>
            <a:spLocks noChangeShapeType="1"/>
          </p:cNvSpPr>
          <p:nvPr/>
        </p:nvSpPr>
        <p:spPr bwMode="auto">
          <a:xfrm>
            <a:off x="381000" y="2407568"/>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8684" name="Line 12"/>
          <p:cNvSpPr>
            <a:spLocks noChangeShapeType="1"/>
          </p:cNvSpPr>
          <p:nvPr/>
        </p:nvSpPr>
        <p:spPr bwMode="auto">
          <a:xfrm>
            <a:off x="381000" y="3521248"/>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8685" name="Line 13"/>
          <p:cNvSpPr>
            <a:spLocks noChangeShapeType="1"/>
          </p:cNvSpPr>
          <p:nvPr/>
        </p:nvSpPr>
        <p:spPr bwMode="auto">
          <a:xfrm>
            <a:off x="381000" y="5436021"/>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8686" name="Line 14"/>
          <p:cNvSpPr>
            <a:spLocks noChangeShapeType="1"/>
          </p:cNvSpPr>
          <p:nvPr/>
        </p:nvSpPr>
        <p:spPr bwMode="auto">
          <a:xfrm>
            <a:off x="395288" y="4653136"/>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8687" name="Line 15"/>
          <p:cNvSpPr>
            <a:spLocks noChangeShapeType="1"/>
          </p:cNvSpPr>
          <p:nvPr/>
        </p:nvSpPr>
        <p:spPr bwMode="auto">
          <a:xfrm>
            <a:off x="395288" y="5805909"/>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 name="Foliennummernplatzhalter 1">
            <a:extLst>
              <a:ext uri="{FF2B5EF4-FFF2-40B4-BE49-F238E27FC236}">
                <a16:creationId xmlns:a16="http://schemas.microsoft.com/office/drawing/2014/main" id="{EFB5A30B-012D-4791-A888-1DFF9AF876EF}"/>
              </a:ext>
            </a:extLst>
          </p:cNvPr>
          <p:cNvSpPr>
            <a:spLocks noGrp="1"/>
          </p:cNvSpPr>
          <p:nvPr>
            <p:ph type="sldNum" sz="quarter" idx="12"/>
          </p:nvPr>
        </p:nvSpPr>
        <p:spPr/>
        <p:txBody>
          <a:bodyPr/>
          <a:lstStyle/>
          <a:p>
            <a:fld id="{FF09796B-29D3-4A1E-9CAA-FB72171FF086}" type="slidenum">
              <a:rPr lang="de-AT" altLang="de-DE" smtClean="0"/>
              <a:pPr/>
              <a:t>26</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7">
                                            <p:txEl>
                                              <p:pRg st="0" end="0"/>
                                            </p:txEl>
                                          </p:spTgt>
                                        </p:tgtEl>
                                        <p:attrNameLst>
                                          <p:attrName>style.visibility</p:attrName>
                                        </p:attrNameLst>
                                      </p:cBhvr>
                                      <p:to>
                                        <p:strVal val="visible"/>
                                      </p:to>
                                    </p:set>
                                    <p:anim calcmode="lin" valueType="num">
                                      <p:cBhvr additive="base">
                                        <p:cTn id="7" dur="500" fill="hold"/>
                                        <p:tgtEl>
                                          <p:spTgt spid="286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7">
                                            <p:txEl>
                                              <p:pRg st="1" end="1"/>
                                            </p:txEl>
                                          </p:spTgt>
                                        </p:tgtEl>
                                        <p:attrNameLst>
                                          <p:attrName>style.visibility</p:attrName>
                                        </p:attrNameLst>
                                      </p:cBhvr>
                                      <p:to>
                                        <p:strVal val="visible"/>
                                      </p:to>
                                    </p:set>
                                    <p:anim calcmode="lin" valueType="num">
                                      <p:cBhvr additive="base">
                                        <p:cTn id="13" dur="500" fill="hold"/>
                                        <p:tgtEl>
                                          <p:spTgt spid="286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7">
                                            <p:txEl>
                                              <p:pRg st="2" end="2"/>
                                            </p:txEl>
                                          </p:spTgt>
                                        </p:tgtEl>
                                        <p:attrNameLst>
                                          <p:attrName>style.visibility</p:attrName>
                                        </p:attrNameLst>
                                      </p:cBhvr>
                                      <p:to>
                                        <p:strVal val="visible"/>
                                      </p:to>
                                    </p:set>
                                    <p:anim calcmode="lin" valueType="num">
                                      <p:cBhvr additive="base">
                                        <p:cTn id="19" dur="500" fill="hold"/>
                                        <p:tgtEl>
                                          <p:spTgt spid="286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7">
                                            <p:txEl>
                                              <p:pRg st="3" end="3"/>
                                            </p:txEl>
                                          </p:spTgt>
                                        </p:tgtEl>
                                        <p:attrNameLst>
                                          <p:attrName>style.visibility</p:attrName>
                                        </p:attrNameLst>
                                      </p:cBhvr>
                                      <p:to>
                                        <p:strVal val="visible"/>
                                      </p:to>
                                    </p:set>
                                    <p:anim calcmode="lin" valueType="num">
                                      <p:cBhvr additive="base">
                                        <p:cTn id="25" dur="500" fill="hold"/>
                                        <p:tgtEl>
                                          <p:spTgt spid="286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7">
                                            <p:txEl>
                                              <p:pRg st="4" end="4"/>
                                            </p:txEl>
                                          </p:spTgt>
                                        </p:tgtEl>
                                        <p:attrNameLst>
                                          <p:attrName>style.visibility</p:attrName>
                                        </p:attrNameLst>
                                      </p:cBhvr>
                                      <p:to>
                                        <p:strVal val="visible"/>
                                      </p:to>
                                    </p:set>
                                    <p:anim calcmode="lin" valueType="num">
                                      <p:cBhvr additive="base">
                                        <p:cTn id="31" dur="500" fill="hold"/>
                                        <p:tgtEl>
                                          <p:spTgt spid="2867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77">
                                            <p:txEl>
                                              <p:pRg st="5" end="5"/>
                                            </p:txEl>
                                          </p:spTgt>
                                        </p:tgtEl>
                                        <p:attrNameLst>
                                          <p:attrName>style.visibility</p:attrName>
                                        </p:attrNameLst>
                                      </p:cBhvr>
                                      <p:to>
                                        <p:strVal val="visible"/>
                                      </p:to>
                                    </p:set>
                                    <p:anim calcmode="lin" valueType="num">
                                      <p:cBhvr additive="base">
                                        <p:cTn id="37" dur="500" fill="hold"/>
                                        <p:tgtEl>
                                          <p:spTgt spid="2867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678"/>
                                        </p:tgtEl>
                                        <p:attrNameLst>
                                          <p:attrName>style.visibility</p:attrName>
                                        </p:attrNameLst>
                                      </p:cBhvr>
                                      <p:to>
                                        <p:strVal val="visible"/>
                                      </p:to>
                                    </p:set>
                                    <p:anim calcmode="lin" valueType="num">
                                      <p:cBhvr additive="base">
                                        <p:cTn id="43" dur="500" fill="hold"/>
                                        <p:tgtEl>
                                          <p:spTgt spid="28678"/>
                                        </p:tgtEl>
                                        <p:attrNameLst>
                                          <p:attrName>ppt_x</p:attrName>
                                        </p:attrNameLst>
                                      </p:cBhvr>
                                      <p:tavLst>
                                        <p:tav tm="0">
                                          <p:val>
                                            <p:strVal val="0-#ppt_w/2"/>
                                          </p:val>
                                        </p:tav>
                                        <p:tav tm="100000">
                                          <p:val>
                                            <p:strVal val="#ppt_x"/>
                                          </p:val>
                                        </p:tav>
                                      </p:tavLst>
                                    </p:anim>
                                    <p:anim calcmode="lin" valueType="num">
                                      <p:cBhvr additive="base">
                                        <p:cTn id="44" dur="500" fill="hold"/>
                                        <p:tgtEl>
                                          <p:spTgt spid="286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build="p" autoUpdateAnimBg="0"/>
      <p:bldP spid="2867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28600" y="5334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solidFill>
                  <a:srgbClr val="000000"/>
                </a:solidFill>
                <a:latin typeface="Arial" panose="020B0604020202020204" pitchFamily="34" charset="0"/>
                <a:cs typeface="Times New Roman" panose="02020603050405020304" pitchFamily="18" charset="0"/>
              </a:rPr>
              <a:t>3. </a:t>
            </a:r>
            <a:r>
              <a:rPr lang="de-DE" altLang="de-DE" b="1">
                <a:latin typeface="Arial" panose="020B0604020202020204" pitchFamily="34" charset="0"/>
                <a:cs typeface="Times New Roman" panose="02020603050405020304" pitchFamily="18" charset="0"/>
              </a:rPr>
              <a:t>DURCHFÜHRUNG</a:t>
            </a:r>
            <a:r>
              <a:rPr lang="de-DE" altLang="de-DE" b="1">
                <a:solidFill>
                  <a:srgbClr val="000000"/>
                </a:solidFill>
                <a:latin typeface="Arial" panose="020B0604020202020204" pitchFamily="34" charset="0"/>
                <a:cs typeface="Times New Roman" panose="02020603050405020304" pitchFamily="18" charset="0"/>
              </a:rPr>
              <a:t>:</a:t>
            </a:r>
          </a:p>
          <a:p>
            <a:endParaRPr lang="de-DE" altLang="de-DE">
              <a:cs typeface="Times New Roman" panose="02020603050405020304" pitchFamily="18" charset="0"/>
            </a:endParaRPr>
          </a:p>
        </p:txBody>
      </p:sp>
      <p:sp>
        <p:nvSpPr>
          <p:cNvPr id="29699" name="Text Box 3"/>
          <p:cNvSpPr txBox="1">
            <a:spLocks noChangeArrowheads="1"/>
          </p:cNvSpPr>
          <p:nvPr/>
        </p:nvSpPr>
        <p:spPr bwMode="auto">
          <a:xfrm>
            <a:off x="304800" y="1143000"/>
            <a:ext cx="85344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i="1" dirty="0">
                <a:solidFill>
                  <a:srgbClr val="FF0000"/>
                </a:solidFill>
                <a:latin typeface="Arial" panose="020B0604020202020204" pitchFamily="34" charset="0"/>
                <a:cs typeface="Times New Roman" panose="02020603050405020304" pitchFamily="18" charset="0"/>
              </a:rPr>
              <a:t>HLF2: Brandschutz aufbauen, Rettungsmaßnahmen vorbereiten und Lenker mit genügend Sicherheitsabstand beruhigen.</a:t>
            </a:r>
            <a:br>
              <a:rPr lang="de-DE" altLang="de-DE" b="1" i="1" dirty="0">
                <a:solidFill>
                  <a:srgbClr val="FF0000"/>
                </a:solidFill>
                <a:latin typeface="Arial" panose="020B0604020202020204" pitchFamily="34" charset="0"/>
                <a:cs typeface="Times New Roman" panose="02020603050405020304" pitchFamily="18" charset="0"/>
              </a:rPr>
            </a:br>
            <a:r>
              <a:rPr lang="de-DE" altLang="de-DE" b="1" i="1" dirty="0">
                <a:solidFill>
                  <a:srgbClr val="FF0000"/>
                </a:solidFill>
                <a:latin typeface="Arial" panose="020B0604020202020204" pitchFamily="34" charset="0"/>
                <a:cs typeface="Times New Roman" panose="02020603050405020304" pitchFamily="18" charset="0"/>
              </a:rPr>
              <a:t>Nach Stromabschaltung (Einvernehmen mit EL) Rettungsmaßnahmen durchführen, Fahrzeug bergen und Straße freimachen.</a:t>
            </a:r>
          </a:p>
          <a:p>
            <a:endParaRPr lang="de-DE" altLang="de-DE" b="1" i="1" dirty="0">
              <a:solidFill>
                <a:srgbClr val="FF0000"/>
              </a:solidFill>
              <a:latin typeface="Arial" panose="020B0604020202020204" pitchFamily="34" charset="0"/>
              <a:cs typeface="Times New Roman" panose="02020603050405020304" pitchFamily="18" charset="0"/>
            </a:endParaRPr>
          </a:p>
          <a:p>
            <a:r>
              <a:rPr lang="de-DE" altLang="de-DE" b="1" i="1" dirty="0">
                <a:solidFill>
                  <a:srgbClr val="FF0000"/>
                </a:solidFill>
                <a:latin typeface="Arial" panose="020B0604020202020204" pitchFamily="34" charset="0"/>
                <a:cs typeface="Times New Roman" panose="02020603050405020304" pitchFamily="18" charset="0"/>
              </a:rPr>
              <a:t>MTF: Absperrung durchführen, EVN wegen Stromabschaltung verständigen, Einsatzleitung bei Haus Nr. 15 errichten, Einvernehmen mit Rettung und Polizei herstellen</a:t>
            </a:r>
          </a:p>
          <a:p>
            <a:endParaRPr lang="de-DE" altLang="de-DE" b="1" i="1" dirty="0">
              <a:solidFill>
                <a:srgbClr val="FF0000"/>
              </a:solidFill>
              <a:latin typeface="Arial" panose="020B0604020202020204" pitchFamily="34" charset="0"/>
              <a:cs typeface="Times New Roman" panose="02020603050405020304" pitchFamily="18" charset="0"/>
            </a:endParaRPr>
          </a:p>
        </p:txBody>
      </p:sp>
      <p:sp>
        <p:nvSpPr>
          <p:cNvPr id="29700" name="Line 4"/>
          <p:cNvSpPr>
            <a:spLocks noChangeShapeType="1"/>
          </p:cNvSpPr>
          <p:nvPr/>
        </p:nvSpPr>
        <p:spPr bwMode="auto">
          <a:xfrm>
            <a:off x="381000" y="15240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1" name="Line 5"/>
          <p:cNvSpPr>
            <a:spLocks noChangeShapeType="1"/>
          </p:cNvSpPr>
          <p:nvPr/>
        </p:nvSpPr>
        <p:spPr bwMode="auto">
          <a:xfrm>
            <a:off x="381000" y="18288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2" name="Line 6"/>
          <p:cNvSpPr>
            <a:spLocks noChangeShapeType="1"/>
          </p:cNvSpPr>
          <p:nvPr/>
        </p:nvSpPr>
        <p:spPr bwMode="auto">
          <a:xfrm>
            <a:off x="381000" y="22098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3" name="Line 7"/>
          <p:cNvSpPr>
            <a:spLocks noChangeShapeType="1"/>
          </p:cNvSpPr>
          <p:nvPr/>
        </p:nvSpPr>
        <p:spPr bwMode="auto">
          <a:xfrm>
            <a:off x="381000" y="33528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4" name="Line 8"/>
          <p:cNvSpPr>
            <a:spLocks noChangeShapeType="1"/>
          </p:cNvSpPr>
          <p:nvPr/>
        </p:nvSpPr>
        <p:spPr bwMode="auto">
          <a:xfrm>
            <a:off x="381000" y="58674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5" name="Line 9"/>
          <p:cNvSpPr>
            <a:spLocks noChangeShapeType="1"/>
          </p:cNvSpPr>
          <p:nvPr/>
        </p:nvSpPr>
        <p:spPr bwMode="auto">
          <a:xfrm>
            <a:off x="381000" y="40386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6" name="Line 10"/>
          <p:cNvSpPr>
            <a:spLocks noChangeShapeType="1"/>
          </p:cNvSpPr>
          <p:nvPr/>
        </p:nvSpPr>
        <p:spPr bwMode="auto">
          <a:xfrm>
            <a:off x="381000" y="44196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7" name="Line 11"/>
          <p:cNvSpPr>
            <a:spLocks noChangeShapeType="1"/>
          </p:cNvSpPr>
          <p:nvPr/>
        </p:nvSpPr>
        <p:spPr bwMode="auto">
          <a:xfrm>
            <a:off x="381000" y="25908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8" name="Line 12"/>
          <p:cNvSpPr>
            <a:spLocks noChangeShapeType="1"/>
          </p:cNvSpPr>
          <p:nvPr/>
        </p:nvSpPr>
        <p:spPr bwMode="auto">
          <a:xfrm>
            <a:off x="381000" y="51816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9709" name="Line 13"/>
          <p:cNvSpPr>
            <a:spLocks noChangeShapeType="1"/>
          </p:cNvSpPr>
          <p:nvPr/>
        </p:nvSpPr>
        <p:spPr bwMode="auto">
          <a:xfrm>
            <a:off x="381000" y="55626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 name="Foliennummernplatzhalter 1">
            <a:extLst>
              <a:ext uri="{FF2B5EF4-FFF2-40B4-BE49-F238E27FC236}">
                <a16:creationId xmlns:a16="http://schemas.microsoft.com/office/drawing/2014/main" id="{6BA9F9C8-0002-402D-A7EB-E02E0D1182E4}"/>
              </a:ext>
            </a:extLst>
          </p:cNvPr>
          <p:cNvSpPr>
            <a:spLocks noGrp="1"/>
          </p:cNvSpPr>
          <p:nvPr>
            <p:ph type="sldNum" sz="quarter" idx="12"/>
          </p:nvPr>
        </p:nvSpPr>
        <p:spPr/>
        <p:txBody>
          <a:bodyPr/>
          <a:lstStyle/>
          <a:p>
            <a:fld id="{FF09796B-29D3-4A1E-9CAA-FB72171FF086}" type="slidenum">
              <a:rPr lang="de-AT" altLang="de-DE" smtClean="0"/>
              <a:pPr/>
              <a:t>27</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0EFCE96-38B4-4EC3-88A7-9CD07ED3AF9E}"/>
              </a:ext>
            </a:extLst>
          </p:cNvPr>
          <p:cNvSpPr>
            <a:spLocks noChangeArrowheads="1"/>
          </p:cNvSpPr>
          <p:nvPr/>
        </p:nvSpPr>
        <p:spPr bwMode="auto">
          <a:xfrm>
            <a:off x="228600" y="1196752"/>
            <a:ext cx="8915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b="1" dirty="0">
                <a:solidFill>
                  <a:srgbClr val="000000"/>
                </a:solidFill>
                <a:latin typeface="Arial" panose="020B0604020202020204" pitchFamily="34" charset="0"/>
                <a:cs typeface="Times New Roman" panose="02020603050405020304" pitchFamily="18" charset="0"/>
              </a:rPr>
              <a:t>4. </a:t>
            </a:r>
            <a:r>
              <a:rPr lang="de-DE" altLang="de-DE" b="1" dirty="0">
                <a:latin typeface="Arial" panose="020B0604020202020204" pitchFamily="34" charset="0"/>
                <a:cs typeface="Times New Roman" panose="02020603050405020304" pitchFamily="18" charset="0"/>
              </a:rPr>
              <a:t>VERSORGUNG</a:t>
            </a:r>
            <a:r>
              <a:rPr lang="de-DE" altLang="de-DE" b="1" dirty="0">
                <a:solidFill>
                  <a:srgbClr val="000000"/>
                </a:solidFill>
                <a:latin typeface="Arial" panose="020B0604020202020204" pitchFamily="34" charset="0"/>
                <a:cs typeface="Times New Roman" panose="02020603050405020304" pitchFamily="18" charset="0"/>
              </a:rPr>
              <a:t>:</a:t>
            </a:r>
          </a:p>
          <a:p>
            <a:pPr eaLnBrk="1" hangingPunct="1"/>
            <a:endParaRPr lang="de-DE" altLang="de-DE" dirty="0">
              <a:cs typeface="Times New Roman" panose="02020603050405020304" pitchFamily="18" charset="0"/>
            </a:endParaRPr>
          </a:p>
          <a:p>
            <a:pPr eaLnBrk="1" hangingPunct="1"/>
            <a:endParaRPr lang="de-DE" altLang="de-DE" dirty="0">
              <a:cs typeface="Times New Roman" panose="02020603050405020304" pitchFamily="18" charset="0"/>
            </a:endParaRPr>
          </a:p>
          <a:p>
            <a:pPr eaLnBrk="1" hangingPunct="1"/>
            <a:endParaRPr lang="de-DE" altLang="de-DE" dirty="0">
              <a:cs typeface="Times New Roman" panose="02020603050405020304" pitchFamily="18" charset="0"/>
            </a:endParaRPr>
          </a:p>
          <a:p>
            <a:pPr eaLnBrk="1" hangingPunct="1"/>
            <a:r>
              <a:rPr lang="de-DE" altLang="de-DE" b="1" i="1" dirty="0">
                <a:solidFill>
                  <a:srgbClr val="FF0000"/>
                </a:solidFill>
                <a:latin typeface="Arial" panose="020B0604020202020204" pitchFamily="34" charset="0"/>
                <a:cs typeface="Times New Roman" panose="02020603050405020304" pitchFamily="18" charset="0"/>
              </a:rPr>
              <a:t> </a:t>
            </a:r>
            <a:endParaRPr lang="de-DE" altLang="de-DE" dirty="0">
              <a:cs typeface="Times New Roman" panose="02020603050405020304" pitchFamily="18" charset="0"/>
            </a:endParaRPr>
          </a:p>
          <a:p>
            <a:pPr eaLnBrk="1" hangingPunct="1"/>
            <a:r>
              <a:rPr lang="de-DE" altLang="de-DE" b="1" dirty="0">
                <a:solidFill>
                  <a:srgbClr val="000000"/>
                </a:solidFill>
                <a:latin typeface="Arial" panose="020B0604020202020204" pitchFamily="34" charset="0"/>
                <a:cs typeface="Times New Roman" panose="02020603050405020304" pitchFamily="18" charset="0"/>
              </a:rPr>
              <a:t>5. </a:t>
            </a:r>
            <a:r>
              <a:rPr lang="de-DE" altLang="de-DE" b="1" dirty="0">
                <a:latin typeface="Arial" panose="020B0604020202020204" pitchFamily="34" charset="0"/>
                <a:cs typeface="Times New Roman" panose="02020603050405020304" pitchFamily="18" charset="0"/>
              </a:rPr>
              <a:t>VERBINDUNG </a:t>
            </a:r>
            <a:r>
              <a:rPr lang="de-DE" altLang="de-DE" b="1" dirty="0">
                <a:solidFill>
                  <a:srgbClr val="000000"/>
                </a:solidFill>
                <a:latin typeface="Arial" panose="020B0604020202020204" pitchFamily="34" charset="0"/>
                <a:cs typeface="Times New Roman" panose="02020603050405020304" pitchFamily="18" charset="0"/>
              </a:rPr>
              <a:t>:</a:t>
            </a:r>
            <a:endParaRPr lang="de-DE" altLang="de-DE" dirty="0">
              <a:cs typeface="Times New Roman" panose="02020603050405020304" pitchFamily="18" charset="0"/>
            </a:endParaRPr>
          </a:p>
        </p:txBody>
      </p:sp>
      <p:sp>
        <p:nvSpPr>
          <p:cNvPr id="11" name="Text Box 3">
            <a:extLst>
              <a:ext uri="{FF2B5EF4-FFF2-40B4-BE49-F238E27FC236}">
                <a16:creationId xmlns:a16="http://schemas.microsoft.com/office/drawing/2014/main" id="{8F03D8BB-62A7-43A6-AE56-70B8EED28DA5}"/>
              </a:ext>
            </a:extLst>
          </p:cNvPr>
          <p:cNvSpPr txBox="1">
            <a:spLocks noChangeArrowheads="1"/>
          </p:cNvSpPr>
          <p:nvPr/>
        </p:nvSpPr>
        <p:spPr bwMode="auto">
          <a:xfrm>
            <a:off x="304800" y="1806352"/>
            <a:ext cx="8534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b="1" i="1" dirty="0">
                <a:solidFill>
                  <a:srgbClr val="FF0000"/>
                </a:solidFill>
                <a:latin typeface="Arial" panose="020B0604020202020204" pitchFamily="34" charset="0"/>
                <a:cs typeface="Times New Roman" panose="02020603050405020304" pitchFamily="18" charset="0"/>
              </a:rPr>
              <a:t>Im Bedarfsfall bei der Einsatzleitung im MTF A-Dorf vor Haus 15 anfordern</a:t>
            </a:r>
          </a:p>
        </p:txBody>
      </p:sp>
      <p:sp>
        <p:nvSpPr>
          <p:cNvPr id="12" name="Text Box 4">
            <a:extLst>
              <a:ext uri="{FF2B5EF4-FFF2-40B4-BE49-F238E27FC236}">
                <a16:creationId xmlns:a16="http://schemas.microsoft.com/office/drawing/2014/main" id="{499A0FCF-EBE0-4148-B9E1-B3DED6E81BB4}"/>
              </a:ext>
            </a:extLst>
          </p:cNvPr>
          <p:cNvSpPr txBox="1">
            <a:spLocks noChangeArrowheads="1"/>
          </p:cNvSpPr>
          <p:nvPr/>
        </p:nvSpPr>
        <p:spPr bwMode="auto">
          <a:xfrm>
            <a:off x="304800" y="3574827"/>
            <a:ext cx="8534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de-DE" altLang="de-DE" b="1" i="1" dirty="0">
                <a:solidFill>
                  <a:srgbClr val="FF0000"/>
                </a:solidFill>
                <a:latin typeface="Arial" panose="020B0604020202020204" pitchFamily="34" charset="0"/>
                <a:cs typeface="Times New Roman" panose="02020603050405020304" pitchFamily="18" charset="0"/>
              </a:rPr>
              <a:t>Einsatzleitung ist das MTF A-Dorf vor Haus 15</a:t>
            </a:r>
            <a:endParaRPr lang="de-DE" altLang="de-DE" dirty="0">
              <a:cs typeface="Times New Roman" panose="02020603050405020304" pitchFamily="18" charset="0"/>
            </a:endParaRPr>
          </a:p>
          <a:p>
            <a:pPr eaLnBrk="1" hangingPunct="1"/>
            <a:r>
              <a:rPr lang="de-DE" altLang="de-DE" b="1" i="1" dirty="0">
                <a:solidFill>
                  <a:srgbClr val="FF0000"/>
                </a:solidFill>
                <a:latin typeface="Arial" panose="020B0604020202020204" pitchFamily="34" charset="0"/>
                <a:cs typeface="Times New Roman" panose="02020603050405020304" pitchFamily="18" charset="0"/>
              </a:rPr>
              <a:t>Funkverbindung Sprechgruppe FW-ZT-Haupt</a:t>
            </a:r>
          </a:p>
          <a:p>
            <a:pPr eaLnBrk="1" hangingPunct="1"/>
            <a:endParaRPr lang="de-DE" altLang="de-DE" b="1" i="1" dirty="0">
              <a:solidFill>
                <a:srgbClr val="FF0000"/>
              </a:solidFill>
              <a:latin typeface="Arial" panose="020B0604020202020204" pitchFamily="34" charset="0"/>
              <a:cs typeface="Times New Roman" panose="02020603050405020304" pitchFamily="18" charset="0"/>
            </a:endParaRPr>
          </a:p>
          <a:p>
            <a:pPr eaLnBrk="1" hangingPunct="1"/>
            <a:r>
              <a:rPr lang="de-DE" altLang="de-DE" b="1" i="1" dirty="0">
                <a:solidFill>
                  <a:srgbClr val="FF0000"/>
                </a:solidFill>
                <a:latin typeface="Arial" panose="020B0604020202020204" pitchFamily="34" charset="0"/>
                <a:cs typeface="Times New Roman" panose="02020603050405020304" pitchFamily="18" charset="0"/>
              </a:rPr>
              <a:t>Wiederholen !</a:t>
            </a:r>
            <a:endParaRPr lang="de-DE" altLang="de-DE" b="1" dirty="0">
              <a:latin typeface="Arial" panose="020B0604020202020204" pitchFamily="34" charset="0"/>
              <a:cs typeface="Times New Roman" panose="02020603050405020304" pitchFamily="18" charset="0"/>
            </a:endParaRPr>
          </a:p>
          <a:p>
            <a:pPr eaLnBrk="1" hangingPunct="1"/>
            <a:r>
              <a:rPr lang="de-DE" altLang="de-DE" b="1" i="1" dirty="0">
                <a:solidFill>
                  <a:srgbClr val="FF0000"/>
                </a:solidFill>
                <a:latin typeface="Arial" panose="020B0604020202020204" pitchFamily="34" charset="0"/>
                <a:cs typeface="Times New Roman" panose="02020603050405020304" pitchFamily="18" charset="0"/>
              </a:rPr>
              <a:t>Durchführen !</a:t>
            </a:r>
            <a:endParaRPr lang="de-AT" altLang="de-DE" b="1" i="1" dirty="0">
              <a:solidFill>
                <a:srgbClr val="FF0000"/>
              </a:solidFill>
              <a:latin typeface="Arial" panose="020B0604020202020204" pitchFamily="34" charset="0"/>
              <a:cs typeface="Times New Roman" panose="02020603050405020304" pitchFamily="18" charset="0"/>
            </a:endParaRPr>
          </a:p>
        </p:txBody>
      </p:sp>
      <p:sp>
        <p:nvSpPr>
          <p:cNvPr id="13" name="Line 5">
            <a:extLst>
              <a:ext uri="{FF2B5EF4-FFF2-40B4-BE49-F238E27FC236}">
                <a16:creationId xmlns:a16="http://schemas.microsoft.com/office/drawing/2014/main" id="{9781C501-3E41-42E5-BDB4-060EF252F665}"/>
              </a:ext>
            </a:extLst>
          </p:cNvPr>
          <p:cNvSpPr>
            <a:spLocks noChangeShapeType="1"/>
          </p:cNvSpPr>
          <p:nvPr/>
        </p:nvSpPr>
        <p:spPr bwMode="auto">
          <a:xfrm>
            <a:off x="381000" y="5082952"/>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4" name="Line 6">
            <a:extLst>
              <a:ext uri="{FF2B5EF4-FFF2-40B4-BE49-F238E27FC236}">
                <a16:creationId xmlns:a16="http://schemas.microsoft.com/office/drawing/2014/main" id="{58935FA1-F4A9-4B3F-98C0-64690BE74BD9}"/>
              </a:ext>
            </a:extLst>
          </p:cNvPr>
          <p:cNvSpPr>
            <a:spLocks noChangeShapeType="1"/>
          </p:cNvSpPr>
          <p:nvPr/>
        </p:nvSpPr>
        <p:spPr bwMode="auto">
          <a:xfrm>
            <a:off x="381000" y="541521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5" name="Line 7">
            <a:extLst>
              <a:ext uri="{FF2B5EF4-FFF2-40B4-BE49-F238E27FC236}">
                <a16:creationId xmlns:a16="http://schemas.microsoft.com/office/drawing/2014/main" id="{ABB25931-2A7E-4421-94C2-99D191A92DAE}"/>
              </a:ext>
            </a:extLst>
          </p:cNvPr>
          <p:cNvSpPr>
            <a:spLocks noChangeShapeType="1"/>
          </p:cNvSpPr>
          <p:nvPr/>
        </p:nvSpPr>
        <p:spPr bwMode="auto">
          <a:xfrm>
            <a:off x="381000" y="3939952"/>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6" name="Line 9">
            <a:extLst>
              <a:ext uri="{FF2B5EF4-FFF2-40B4-BE49-F238E27FC236}">
                <a16:creationId xmlns:a16="http://schemas.microsoft.com/office/drawing/2014/main" id="{6E3D04AA-F5F2-4245-AAB0-0DDBF5AFEB1F}"/>
              </a:ext>
            </a:extLst>
          </p:cNvPr>
          <p:cNvSpPr>
            <a:spLocks noChangeShapeType="1"/>
          </p:cNvSpPr>
          <p:nvPr/>
        </p:nvSpPr>
        <p:spPr bwMode="auto">
          <a:xfrm>
            <a:off x="381000" y="433509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7" name="Line 10">
            <a:extLst>
              <a:ext uri="{FF2B5EF4-FFF2-40B4-BE49-F238E27FC236}">
                <a16:creationId xmlns:a16="http://schemas.microsoft.com/office/drawing/2014/main" id="{DE439030-3AC7-4C9D-956C-EDCFB50C7C3B}"/>
              </a:ext>
            </a:extLst>
          </p:cNvPr>
          <p:cNvSpPr>
            <a:spLocks noChangeShapeType="1"/>
          </p:cNvSpPr>
          <p:nvPr/>
        </p:nvSpPr>
        <p:spPr bwMode="auto">
          <a:xfrm>
            <a:off x="381000" y="2187352"/>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 name="Foliennummernplatzhalter 1">
            <a:extLst>
              <a:ext uri="{FF2B5EF4-FFF2-40B4-BE49-F238E27FC236}">
                <a16:creationId xmlns:a16="http://schemas.microsoft.com/office/drawing/2014/main" id="{87F162B3-4393-4702-BF97-FD1BF26160B4}"/>
              </a:ext>
            </a:extLst>
          </p:cNvPr>
          <p:cNvSpPr>
            <a:spLocks noGrp="1"/>
          </p:cNvSpPr>
          <p:nvPr>
            <p:ph type="sldNum" sz="quarter" idx="12"/>
          </p:nvPr>
        </p:nvSpPr>
        <p:spPr/>
        <p:txBody>
          <a:bodyPr/>
          <a:lstStyle/>
          <a:p>
            <a:fld id="{FF09796B-29D3-4A1E-9CAA-FB72171FF086}" type="slidenum">
              <a:rPr lang="de-AT" altLang="de-DE" smtClean="0"/>
              <a:pPr/>
              <a:t>28</a:t>
            </a:fld>
            <a:endParaRPr lang="de-AT" altLang="de-DE"/>
          </a:p>
        </p:txBody>
      </p:sp>
    </p:spTree>
    <p:extLst>
      <p:ext uri="{BB962C8B-B14F-4D97-AF65-F5344CB8AC3E}">
        <p14:creationId xmlns:p14="http://schemas.microsoft.com/office/powerpoint/2010/main" val="360775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 calcmode="lin" valueType="num">
                                      <p:cBhvr additive="base">
                                        <p:cTn id="19" dur="500" fill="hold"/>
                                        <p:tgtEl>
                                          <p:spTgt spid="12">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 calcmode="lin" valueType="num">
                                      <p:cBhvr additive="base">
                                        <p:cTn id="25" dur="500" fill="hold"/>
                                        <p:tgtEl>
                                          <p:spTgt spid="1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 calcmode="lin" valueType="num">
                                      <p:cBhvr additive="base">
                                        <p:cTn id="31" dur="500" fill="hold"/>
                                        <p:tgtEl>
                                          <p:spTgt spid="1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utoUpdateAnimBg="0"/>
      <p:bldP spid="1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28600" y="533400"/>
            <a:ext cx="89154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a:solidFill>
                  <a:srgbClr val="000000"/>
                </a:solidFill>
                <a:latin typeface="Arial" panose="020B0604020202020204" pitchFamily="34" charset="0"/>
                <a:cs typeface="Arial" panose="020B0604020202020204" pitchFamily="34" charset="0"/>
              </a:rPr>
              <a:t>7) Folgebeurteilung</a:t>
            </a:r>
            <a:endParaRPr lang="de-DE" altLang="de-DE" b="1">
              <a:solidFill>
                <a:srgbClr val="000000"/>
              </a:solidFill>
              <a:latin typeface="Arial" panose="020B0604020202020204" pitchFamily="34" charset="0"/>
              <a:cs typeface="Times New Roman" panose="02020603050405020304" pitchFamily="18" charset="0"/>
            </a:endParaRPr>
          </a:p>
          <a:p>
            <a:endParaRPr lang="de-DE" altLang="de-DE" b="1">
              <a:solidFill>
                <a:srgbClr val="000000"/>
              </a:solidFill>
              <a:latin typeface="Arial" panose="020B0604020202020204" pitchFamily="34" charset="0"/>
              <a:cs typeface="Times New Roman" panose="02020603050405020304" pitchFamily="18" charset="0"/>
            </a:endParaRPr>
          </a:p>
          <a:p>
            <a:r>
              <a:rPr lang="de-AT" altLang="de-DE" b="1">
                <a:solidFill>
                  <a:srgbClr val="000000"/>
                </a:solidFill>
                <a:latin typeface="Arial" panose="020B0604020202020204" pitchFamily="34" charset="0"/>
                <a:cs typeface="Times New Roman" panose="02020603050405020304" pitchFamily="18" charset="0"/>
              </a:rPr>
              <a:t>Sie haben nach erfolgter Stromabschaltung durch das E-Werk die Menschenrettung durchgeführt und beginnen mit der Bergung des PKW und der Beseitigung des umgestürzten Mastes. Plötzlich kommt ein Windstoß, der den Baum neben der Einsatzstelle unter lautem Krächzen bewegt und dieser stark zur Fahrbahn geneigt stehen bleibt.</a:t>
            </a:r>
          </a:p>
          <a:p>
            <a:endParaRPr lang="de-AT" altLang="de-DE" b="1">
              <a:solidFill>
                <a:srgbClr val="000000"/>
              </a:solidFill>
              <a:latin typeface="Arial" panose="020B0604020202020204" pitchFamily="34" charset="0"/>
              <a:cs typeface="Times New Roman" panose="02020603050405020304" pitchFamily="18" charset="0"/>
              <a:sym typeface="Wingdings" panose="05000000000000000000" pitchFamily="2" charset="2"/>
            </a:endParaRPr>
          </a:p>
          <a:p>
            <a:r>
              <a:rPr lang="de-AT" altLang="de-DE" b="1">
                <a:solidFill>
                  <a:srgbClr val="000000"/>
                </a:solidFill>
                <a:latin typeface="Arial" panose="020B0604020202020204" pitchFamily="34" charset="0"/>
                <a:cs typeface="Times New Roman" panose="02020603050405020304" pitchFamily="18" charset="0"/>
                <a:sym typeface="Wingdings" panose="05000000000000000000" pitchFamily="2" charset="2"/>
              </a:rPr>
              <a:t>Sie führen eine neuerliche Lagefeststellung durch und fassen folgenden Entschluss:</a:t>
            </a:r>
          </a:p>
          <a:p>
            <a:endParaRPr lang="de-DE" altLang="de-DE" b="1">
              <a:solidFill>
                <a:srgbClr val="000000"/>
              </a:solidFill>
              <a:latin typeface="Arial" panose="020B0604020202020204" pitchFamily="34" charset="0"/>
              <a:cs typeface="Arial" panose="020B0604020202020204" pitchFamily="34" charset="0"/>
            </a:endParaRPr>
          </a:p>
        </p:txBody>
      </p:sp>
      <p:sp>
        <p:nvSpPr>
          <p:cNvPr id="2" name="Foliennummernplatzhalter 1">
            <a:extLst>
              <a:ext uri="{FF2B5EF4-FFF2-40B4-BE49-F238E27FC236}">
                <a16:creationId xmlns:a16="http://schemas.microsoft.com/office/drawing/2014/main" id="{91F6E701-F7DB-45AE-A4E2-0E0EBDAF1926}"/>
              </a:ext>
            </a:extLst>
          </p:cNvPr>
          <p:cNvSpPr>
            <a:spLocks noGrp="1"/>
          </p:cNvSpPr>
          <p:nvPr>
            <p:ph type="sldNum" sz="quarter" idx="12"/>
          </p:nvPr>
        </p:nvSpPr>
        <p:spPr/>
        <p:txBody>
          <a:bodyPr/>
          <a:lstStyle/>
          <a:p>
            <a:fld id="{FF09796B-29D3-4A1E-9CAA-FB72171FF086}" type="slidenum">
              <a:rPr lang="de-AT" altLang="de-DE" smtClean="0"/>
              <a:pPr/>
              <a:t>29</a:t>
            </a:fld>
            <a:endParaRPr lang="de-AT" alt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04800" y="533400"/>
            <a:ext cx="84582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a:latin typeface="Arial" panose="020B0604020202020204" pitchFamily="34" charset="0"/>
                <a:cs typeface="Arial" panose="020B0604020202020204" pitchFamily="34" charset="0"/>
              </a:rPr>
              <a:t>An einem Jännertag löst um 13.10 Uhr die Bezirksalarmzentrale Alarmstufe 2 aus, bei der die oben angeführten Feuerwehren zu einem Brandeinsatz in die Schillergasse Nr. 21 gerufen werden.</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Als Sie im Feuerwehrhaus eintreffen, sind bereits einige Mitglieder Ihrer Feuerwehr anwesend. Insgesamt treffen 12 Mitglieder aufgrund der Alarmierung ein.</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In Vertretung Ihres Feuerwehrkommandanten sind Sie laut Einsatzleiterliste bei diesem Einsatz Einsatzleiter. Um 13.15 Uhr rückt die Feuerwehr mit allen Fahrzeugen zum Einsatz aus.</a:t>
            </a:r>
            <a:r>
              <a:rPr lang="de-DE" altLang="de-DE">
                <a:cs typeface="Times New Roman" panose="02020603050405020304" pitchFamily="18" charset="0"/>
              </a:rPr>
              <a:t> </a:t>
            </a:r>
            <a:endParaRPr lang="de-AT" altLang="de-DE">
              <a:cs typeface="Times New Roman" panose="02020603050405020304" pitchFamily="18" charset="0"/>
            </a:endParaRPr>
          </a:p>
        </p:txBody>
      </p:sp>
      <p:sp>
        <p:nvSpPr>
          <p:cNvPr id="2" name="Foliennummernplatzhalter 1">
            <a:extLst>
              <a:ext uri="{FF2B5EF4-FFF2-40B4-BE49-F238E27FC236}">
                <a16:creationId xmlns:a16="http://schemas.microsoft.com/office/drawing/2014/main" id="{8E9FBFC4-09B2-4A69-ACD5-4BCA8DD92100}"/>
              </a:ext>
            </a:extLst>
          </p:cNvPr>
          <p:cNvSpPr>
            <a:spLocks noGrp="1"/>
          </p:cNvSpPr>
          <p:nvPr>
            <p:ph type="sldNum" sz="quarter" idx="12"/>
          </p:nvPr>
        </p:nvSpPr>
        <p:spPr/>
        <p:txBody>
          <a:bodyPr/>
          <a:lstStyle/>
          <a:p>
            <a:fld id="{FF09796B-29D3-4A1E-9CAA-FB72171FF086}" type="slidenum">
              <a:rPr lang="de-AT" altLang="de-DE" smtClean="0"/>
              <a:pPr/>
              <a:t>3</a:t>
            </a:fld>
            <a:endParaRPr lang="de-AT" altLang="de-D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193675"/>
            <a:ext cx="8915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Kreuzen Sie aus den folgenden Möglichkeiten jene zwei Maßnahmen an, die Sie zuerst anordnen müssen.</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Alarmierung des Abschnittsfeuerwehrkommandanten</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sofort alle Mann aus dem Gefahrenbereich </a:t>
            </a:r>
            <a:b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br>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zurückbeordern </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Reinigen der Straße</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Verständigung des Försters</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neue Gefahrenstelle absichern</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Baum ohne Rücksprache mit dem Besitzer sofort 	</a:t>
            </a:r>
            <a:r>
              <a:rPr lang="de-AT" altLang="de-DE" b="1" dirty="0" err="1">
                <a:solidFill>
                  <a:srgbClr val="000000"/>
                </a:solidFill>
                <a:latin typeface="Arial" panose="020B0604020202020204" pitchFamily="34" charset="0"/>
                <a:cs typeface="Times New Roman" panose="02020603050405020304" pitchFamily="18" charset="0"/>
                <a:sym typeface="Wingdings" panose="05000000000000000000" pitchFamily="2" charset="2"/>
              </a:rPr>
              <a:t>umschneiden</a:t>
            </a:r>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Baum ignorieren und weiterarbeiten</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Straßenmeisterei verständigen</a:t>
            </a:r>
          </a:p>
          <a:p>
            <a:r>
              <a:rPr lang="de-AT" altLang="de-DE" b="1" dirty="0">
                <a:solidFill>
                  <a:srgbClr val="000000"/>
                </a:solidFill>
                <a:latin typeface="Arial" panose="020B0604020202020204" pitchFamily="34" charset="0"/>
                <a:cs typeface="Times New Roman" panose="02020603050405020304" pitchFamily="18" charset="0"/>
                <a:sym typeface="Wingdings" panose="05000000000000000000" pitchFamily="2" charset="2"/>
              </a:rPr>
              <a:t>	PKW bergen und abschleppen</a:t>
            </a:r>
          </a:p>
        </p:txBody>
      </p:sp>
      <p:sp>
        <p:nvSpPr>
          <p:cNvPr id="32772" name="Rectangle 4"/>
          <p:cNvSpPr>
            <a:spLocks noChangeArrowheads="1"/>
          </p:cNvSpPr>
          <p:nvPr/>
        </p:nvSpPr>
        <p:spPr bwMode="auto">
          <a:xfrm>
            <a:off x="533400" y="2819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2773" name="Rectangle 5"/>
          <p:cNvSpPr>
            <a:spLocks noChangeArrowheads="1"/>
          </p:cNvSpPr>
          <p:nvPr/>
        </p:nvSpPr>
        <p:spPr bwMode="auto">
          <a:xfrm>
            <a:off x="533400" y="1676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2774" name="Rectangle 6"/>
          <p:cNvSpPr>
            <a:spLocks noChangeArrowheads="1"/>
          </p:cNvSpPr>
          <p:nvPr/>
        </p:nvSpPr>
        <p:spPr bwMode="auto">
          <a:xfrm>
            <a:off x="533400" y="1295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2775" name="Rectangle 7"/>
          <p:cNvSpPr>
            <a:spLocks noChangeArrowheads="1"/>
          </p:cNvSpPr>
          <p:nvPr/>
        </p:nvSpPr>
        <p:spPr bwMode="auto">
          <a:xfrm>
            <a:off x="533400" y="2438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2776" name="Rectangle 8"/>
          <p:cNvSpPr>
            <a:spLocks noChangeArrowheads="1"/>
          </p:cNvSpPr>
          <p:nvPr/>
        </p:nvSpPr>
        <p:spPr bwMode="auto">
          <a:xfrm>
            <a:off x="533400" y="3200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2777" name="Rectangle 9"/>
          <p:cNvSpPr>
            <a:spLocks noChangeArrowheads="1"/>
          </p:cNvSpPr>
          <p:nvPr/>
        </p:nvSpPr>
        <p:spPr bwMode="auto">
          <a:xfrm>
            <a:off x="533400" y="3581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2778" name="Rectangle 10"/>
          <p:cNvSpPr>
            <a:spLocks noChangeArrowheads="1"/>
          </p:cNvSpPr>
          <p:nvPr/>
        </p:nvSpPr>
        <p:spPr bwMode="auto">
          <a:xfrm>
            <a:off x="533400" y="4674096"/>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2779" name="Rectangle 11"/>
          <p:cNvSpPr>
            <a:spLocks noChangeArrowheads="1"/>
          </p:cNvSpPr>
          <p:nvPr/>
        </p:nvSpPr>
        <p:spPr bwMode="auto">
          <a:xfrm>
            <a:off x="533400" y="5055096"/>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32782" name="Text Box 14"/>
          <p:cNvSpPr txBox="1">
            <a:spLocks noChangeArrowheads="1"/>
          </p:cNvSpPr>
          <p:nvPr/>
        </p:nvSpPr>
        <p:spPr bwMode="auto">
          <a:xfrm>
            <a:off x="457200" y="16002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32783" name="Text Box 15"/>
          <p:cNvSpPr txBox="1">
            <a:spLocks noChangeArrowheads="1"/>
          </p:cNvSpPr>
          <p:nvPr/>
        </p:nvSpPr>
        <p:spPr bwMode="auto">
          <a:xfrm>
            <a:off x="457200" y="31242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32785" name="Rectangle 17"/>
          <p:cNvSpPr>
            <a:spLocks noChangeArrowheads="1"/>
          </p:cNvSpPr>
          <p:nvPr/>
        </p:nvSpPr>
        <p:spPr bwMode="auto">
          <a:xfrm>
            <a:off x="533400" y="4293096"/>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 name="Foliennummernplatzhalter 1">
            <a:extLst>
              <a:ext uri="{FF2B5EF4-FFF2-40B4-BE49-F238E27FC236}">
                <a16:creationId xmlns:a16="http://schemas.microsoft.com/office/drawing/2014/main" id="{9D7B9049-0E57-4FF3-8EA0-7F3A25B438CD}"/>
              </a:ext>
            </a:extLst>
          </p:cNvPr>
          <p:cNvSpPr>
            <a:spLocks noGrp="1"/>
          </p:cNvSpPr>
          <p:nvPr>
            <p:ph type="sldNum" sz="quarter" idx="12"/>
          </p:nvPr>
        </p:nvSpPr>
        <p:spPr/>
        <p:txBody>
          <a:bodyPr/>
          <a:lstStyle/>
          <a:p>
            <a:fld id="{FF09796B-29D3-4A1E-9CAA-FB72171FF086}" type="slidenum">
              <a:rPr lang="de-AT" altLang="de-DE" smtClean="0"/>
              <a:pPr/>
              <a:t>30</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82"/>
                                        </p:tgtEl>
                                        <p:attrNameLst>
                                          <p:attrName>style.visibility</p:attrName>
                                        </p:attrNameLst>
                                      </p:cBhvr>
                                      <p:to>
                                        <p:strVal val="visible"/>
                                      </p:to>
                                    </p:set>
                                    <p:anim calcmode="lin" valueType="num">
                                      <p:cBhvr additive="base">
                                        <p:cTn id="7" dur="500" fill="hold"/>
                                        <p:tgtEl>
                                          <p:spTgt spid="32782"/>
                                        </p:tgtEl>
                                        <p:attrNameLst>
                                          <p:attrName>ppt_x</p:attrName>
                                        </p:attrNameLst>
                                      </p:cBhvr>
                                      <p:tavLst>
                                        <p:tav tm="0">
                                          <p:val>
                                            <p:strVal val="0-#ppt_w/2"/>
                                          </p:val>
                                        </p:tav>
                                        <p:tav tm="100000">
                                          <p:val>
                                            <p:strVal val="#ppt_x"/>
                                          </p:val>
                                        </p:tav>
                                      </p:tavLst>
                                    </p:anim>
                                    <p:anim calcmode="lin" valueType="num">
                                      <p:cBhvr additive="base">
                                        <p:cTn id="8" dur="500" fill="hold"/>
                                        <p:tgtEl>
                                          <p:spTgt spid="327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83"/>
                                        </p:tgtEl>
                                        <p:attrNameLst>
                                          <p:attrName>style.visibility</p:attrName>
                                        </p:attrNameLst>
                                      </p:cBhvr>
                                      <p:to>
                                        <p:strVal val="visible"/>
                                      </p:to>
                                    </p:set>
                                    <p:anim calcmode="lin" valueType="num">
                                      <p:cBhvr additive="base">
                                        <p:cTn id="13" dur="500" fill="hold"/>
                                        <p:tgtEl>
                                          <p:spTgt spid="32783"/>
                                        </p:tgtEl>
                                        <p:attrNameLst>
                                          <p:attrName>ppt_x</p:attrName>
                                        </p:attrNameLst>
                                      </p:cBhvr>
                                      <p:tavLst>
                                        <p:tav tm="0">
                                          <p:val>
                                            <p:strVal val="0-#ppt_w/2"/>
                                          </p:val>
                                        </p:tav>
                                        <p:tav tm="100000">
                                          <p:val>
                                            <p:strVal val="#ppt_x"/>
                                          </p:val>
                                        </p:tav>
                                      </p:tavLst>
                                    </p:anim>
                                    <p:anim calcmode="lin" valueType="num">
                                      <p:cBhvr additive="base">
                                        <p:cTn id="14" dur="500" fill="hold"/>
                                        <p:tgtEl>
                                          <p:spTgt spid="327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2" grpId="0" autoUpdateAnimBg="0"/>
      <p:bldP spid="32783"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28600" y="533400"/>
            <a:ext cx="8915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solidFill>
                  <a:srgbClr val="000000"/>
                </a:solidFill>
                <a:latin typeface="Arial" panose="020B0604020202020204" pitchFamily="34" charset="0"/>
                <a:cs typeface="Times New Roman" panose="02020603050405020304" pitchFamily="18" charset="0"/>
              </a:rPr>
              <a:t>8) </a:t>
            </a:r>
            <a:r>
              <a:rPr lang="de-AT" altLang="de-DE" b="1">
                <a:solidFill>
                  <a:srgbClr val="000000"/>
                </a:solidFill>
                <a:latin typeface="Arial" panose="020B0604020202020204" pitchFamily="34" charset="0"/>
                <a:cs typeface="Times New Roman" panose="02020603050405020304" pitchFamily="18" charset="0"/>
              </a:rPr>
              <a:t>Welche Maßnahmen sind nach dem Einrücken in das Feuerwehrhaus bei Einsatzende zu veranlassen? Führen Sie mindestens zwei Antworten an.</a:t>
            </a:r>
            <a:r>
              <a:rPr lang="de-DE" altLang="de-DE" b="1">
                <a:solidFill>
                  <a:srgbClr val="000000"/>
                </a:solidFill>
                <a:latin typeface="Arial" panose="020B0604020202020204" pitchFamily="34" charset="0"/>
                <a:cs typeface="Arial" panose="020B0604020202020204" pitchFamily="34" charset="0"/>
              </a:rPr>
              <a:t> </a:t>
            </a:r>
          </a:p>
        </p:txBody>
      </p:sp>
      <p:sp>
        <p:nvSpPr>
          <p:cNvPr id="33795" name="Text Box 3"/>
          <p:cNvSpPr txBox="1">
            <a:spLocks noChangeArrowheads="1"/>
          </p:cNvSpPr>
          <p:nvPr/>
        </p:nvSpPr>
        <p:spPr bwMode="auto">
          <a:xfrm>
            <a:off x="304800" y="1981200"/>
            <a:ext cx="85344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r>
              <a:rPr lang="de-DE" altLang="de-DE" b="1" i="1">
                <a:solidFill>
                  <a:srgbClr val="FF0000"/>
                </a:solidFill>
                <a:latin typeface="Arial" panose="020B0604020202020204" pitchFamily="34" charset="0"/>
                <a:cs typeface="Times New Roman" panose="02020603050405020304" pitchFamily="18" charset="0"/>
              </a:rPr>
              <a:t>- Einrückmeldung absetzen</a:t>
            </a:r>
            <a:br>
              <a:rPr lang="de-DE" altLang="de-DE" b="1">
                <a:solidFill>
                  <a:srgbClr val="000000"/>
                </a:solidFill>
                <a:latin typeface="Arial" panose="020B0604020202020204" pitchFamily="34" charset="0"/>
                <a:cs typeface="Times New Roman" panose="02020603050405020304" pitchFamily="18" charset="0"/>
              </a:rPr>
            </a:br>
            <a:endParaRPr lang="de-DE" altLang="de-DE" b="1">
              <a:solidFill>
                <a:srgbClr val="000000"/>
              </a:solidFill>
              <a:latin typeface="Arial" panose="020B0604020202020204" pitchFamily="34" charset="0"/>
              <a:cs typeface="Times New Roman" panose="02020603050405020304" pitchFamily="18" charset="0"/>
            </a:endParaRPr>
          </a:p>
          <a:p>
            <a:r>
              <a:rPr lang="de-DE" altLang="de-DE" b="1" i="1">
                <a:solidFill>
                  <a:srgbClr val="FF0000"/>
                </a:solidFill>
                <a:latin typeface="Arial" panose="020B0604020202020204" pitchFamily="34" charset="0"/>
                <a:cs typeface="Times New Roman" panose="02020603050405020304" pitchFamily="18" charset="0"/>
              </a:rPr>
              <a:t>	- Einsatzbereitschaft herstellen</a:t>
            </a:r>
            <a:br>
              <a:rPr lang="de-DE" altLang="de-DE" b="1">
                <a:solidFill>
                  <a:srgbClr val="000000"/>
                </a:solidFill>
                <a:latin typeface="Arial" panose="020B0604020202020204" pitchFamily="34" charset="0"/>
                <a:cs typeface="Times New Roman" panose="02020603050405020304" pitchFamily="18" charset="0"/>
              </a:rPr>
            </a:br>
            <a:endParaRPr lang="de-DE" altLang="de-DE" b="1">
              <a:solidFill>
                <a:srgbClr val="000000"/>
              </a:solidFill>
              <a:latin typeface="Arial" panose="020B0604020202020204" pitchFamily="34" charset="0"/>
              <a:cs typeface="Times New Roman" panose="02020603050405020304" pitchFamily="18" charset="0"/>
            </a:endParaRPr>
          </a:p>
          <a:p>
            <a:r>
              <a:rPr lang="de-DE" altLang="de-DE" b="1" i="1">
                <a:solidFill>
                  <a:srgbClr val="FF0000"/>
                </a:solidFill>
                <a:latin typeface="Arial" panose="020B0604020202020204" pitchFamily="34" charset="0"/>
                <a:cs typeface="Times New Roman" panose="02020603050405020304" pitchFamily="18" charset="0"/>
              </a:rPr>
              <a:t>	- Hygienemaßnahmen</a:t>
            </a:r>
          </a:p>
          <a:p>
            <a:endParaRPr lang="de-DE" altLang="de-DE" b="1" i="1">
              <a:solidFill>
                <a:srgbClr val="FF0000"/>
              </a:solidFill>
              <a:latin typeface="Arial" panose="020B0604020202020204" pitchFamily="34" charset="0"/>
              <a:cs typeface="Times New Roman" panose="02020603050405020304" pitchFamily="18" charset="0"/>
            </a:endParaRPr>
          </a:p>
          <a:p>
            <a:r>
              <a:rPr lang="de-DE" altLang="de-DE" b="1" i="1">
                <a:solidFill>
                  <a:srgbClr val="FF0000"/>
                </a:solidFill>
                <a:latin typeface="Arial" panose="020B0604020202020204" pitchFamily="34" charset="0"/>
                <a:cs typeface="Times New Roman" panose="02020603050405020304" pitchFamily="18" charset="0"/>
              </a:rPr>
              <a:t>	- Einsatznachbesprechung</a:t>
            </a:r>
            <a:endParaRPr lang="de-AT" altLang="de-DE" b="1" i="1">
              <a:solidFill>
                <a:srgbClr val="FF0000"/>
              </a:solidFill>
              <a:latin typeface="Arial" panose="020B0604020202020204" pitchFamily="34" charset="0"/>
              <a:cs typeface="Times New Roman" panose="02020603050405020304" pitchFamily="18" charset="0"/>
            </a:endParaRPr>
          </a:p>
        </p:txBody>
      </p:sp>
      <p:sp>
        <p:nvSpPr>
          <p:cNvPr id="33796" name="Line 4"/>
          <p:cNvSpPr>
            <a:spLocks noChangeShapeType="1"/>
          </p:cNvSpPr>
          <p:nvPr/>
        </p:nvSpPr>
        <p:spPr bwMode="auto">
          <a:xfrm>
            <a:off x="762000" y="23622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33797" name="Line 5"/>
          <p:cNvSpPr>
            <a:spLocks noChangeShapeType="1"/>
          </p:cNvSpPr>
          <p:nvPr/>
        </p:nvSpPr>
        <p:spPr bwMode="auto">
          <a:xfrm>
            <a:off x="762000" y="31242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33798" name="Line 6"/>
          <p:cNvSpPr>
            <a:spLocks noChangeShapeType="1"/>
          </p:cNvSpPr>
          <p:nvPr/>
        </p:nvSpPr>
        <p:spPr bwMode="auto">
          <a:xfrm>
            <a:off x="762000" y="3810000"/>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33799" name="Line 7"/>
          <p:cNvSpPr>
            <a:spLocks noChangeShapeType="1"/>
          </p:cNvSpPr>
          <p:nvPr/>
        </p:nvSpPr>
        <p:spPr bwMode="auto">
          <a:xfrm>
            <a:off x="755650" y="4581525"/>
            <a:ext cx="76200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2" name="Foliennummernplatzhalter 1">
            <a:extLst>
              <a:ext uri="{FF2B5EF4-FFF2-40B4-BE49-F238E27FC236}">
                <a16:creationId xmlns:a16="http://schemas.microsoft.com/office/drawing/2014/main" id="{BFDD258E-E0BE-48D3-9396-FC6395496858}"/>
              </a:ext>
            </a:extLst>
          </p:cNvPr>
          <p:cNvSpPr>
            <a:spLocks noGrp="1"/>
          </p:cNvSpPr>
          <p:nvPr>
            <p:ph type="sldNum" sz="quarter" idx="12"/>
          </p:nvPr>
        </p:nvSpPr>
        <p:spPr/>
        <p:txBody>
          <a:bodyPr/>
          <a:lstStyle/>
          <a:p>
            <a:fld id="{FF09796B-29D3-4A1E-9CAA-FB72171FF086}" type="slidenum">
              <a:rPr lang="de-AT" altLang="de-DE" smtClean="0"/>
              <a:pPr/>
              <a:t>31</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 calcmode="lin" valueType="num">
                                      <p:cBhvr additive="base">
                                        <p:cTn id="25"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304800"/>
            <a:ext cx="88392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1) </a:t>
            </a:r>
            <a:r>
              <a:rPr lang="de-AT" altLang="de-DE" b="1" dirty="0">
                <a:latin typeface="Arial" panose="020B0604020202020204" pitchFamily="34" charset="0"/>
                <a:cs typeface="Times New Roman" panose="02020603050405020304" pitchFamily="18" charset="0"/>
              </a:rPr>
              <a:t>Kreuzen Sie drei Maßnahmen bzw. Anordnungen an, die Sie vor oder auf der Fahrt zum ca. 300 m entfernten Einsatzort treffen können.</a:t>
            </a:r>
            <a:r>
              <a:rPr lang="de-DE" altLang="de-DE" b="1"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Einteilung der Einsatzstelle in Einsatzabschnitte</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Einsatzsofortmeldung (Lagemeldung) absetzen</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Mannschaft einteilen und auf den Einsatz vorbereiten</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Festlegen des Bereitstellungsraumes für die</a:t>
            </a:r>
            <a:br>
              <a:rPr lang="de-AT" altLang="de-DE" dirty="0">
                <a:latin typeface="Arial" panose="020B0604020202020204" pitchFamily="34" charset="0"/>
                <a:cs typeface="Arial" panose="020B0604020202020204" pitchFamily="34" charset="0"/>
              </a:rPr>
            </a:br>
            <a:r>
              <a:rPr lang="de-AT" altLang="de-DE" dirty="0">
                <a:latin typeface="Arial" panose="020B0604020202020204" pitchFamily="34" charset="0"/>
                <a:cs typeface="Arial" panose="020B0604020202020204" pitchFamily="34" charset="0"/>
              </a:rPr>
              <a:t>	Reservekräfte</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Absetzen der Ausrückmeldung an die</a:t>
            </a:r>
            <a:br>
              <a:rPr lang="de-AT" altLang="de-DE" dirty="0">
                <a:latin typeface="Arial" panose="020B0604020202020204" pitchFamily="34" charset="0"/>
                <a:cs typeface="Arial" panose="020B0604020202020204" pitchFamily="34" charset="0"/>
              </a:rPr>
            </a:br>
            <a:r>
              <a:rPr lang="de-AT" altLang="de-DE" dirty="0">
                <a:latin typeface="Arial" panose="020B0604020202020204" pitchFamily="34" charset="0"/>
                <a:cs typeface="Arial" panose="020B0604020202020204" pitchFamily="34" charset="0"/>
              </a:rPr>
              <a:t>	Bezirksalarmzentrale</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Feststellen der Schadenslage und eigenen Lage</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auf ordnungsgemäße Einsatzbekleidung der Mitglieder</a:t>
            </a:r>
            <a:br>
              <a:rPr lang="de-AT" altLang="de-DE" dirty="0">
                <a:latin typeface="Arial" panose="020B0604020202020204" pitchFamily="34" charset="0"/>
                <a:cs typeface="Arial" panose="020B0604020202020204" pitchFamily="34" charset="0"/>
              </a:rPr>
            </a:br>
            <a:r>
              <a:rPr lang="de-AT" altLang="de-DE" dirty="0">
                <a:latin typeface="Arial" panose="020B0604020202020204" pitchFamily="34" charset="0"/>
                <a:cs typeface="Arial" panose="020B0604020202020204" pitchFamily="34" charset="0"/>
              </a:rPr>
              <a:t>	achten</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Entschluss verkünden</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Absetzen der Ausrückmeldung an die 	Landeswarnzentrale</a:t>
            </a:r>
            <a:r>
              <a:rPr lang="de-DE" altLang="de-DE" dirty="0">
                <a:cs typeface="Times New Roman" panose="02020603050405020304" pitchFamily="18" charset="0"/>
              </a:rPr>
              <a:t> </a:t>
            </a:r>
            <a:endParaRPr lang="de-AT" altLang="de-DE" dirty="0">
              <a:cs typeface="Times New Roman" panose="02020603050405020304" pitchFamily="18" charset="0"/>
            </a:endParaRPr>
          </a:p>
        </p:txBody>
      </p:sp>
      <p:sp>
        <p:nvSpPr>
          <p:cNvPr id="5123" name="Rectangle 3"/>
          <p:cNvSpPr>
            <a:spLocks noChangeArrowheads="1"/>
          </p:cNvSpPr>
          <p:nvPr/>
        </p:nvSpPr>
        <p:spPr bwMode="auto">
          <a:xfrm>
            <a:off x="457200" y="181771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5124" name="Rectangle 4"/>
          <p:cNvSpPr>
            <a:spLocks noChangeArrowheads="1"/>
          </p:cNvSpPr>
          <p:nvPr/>
        </p:nvSpPr>
        <p:spPr bwMode="auto">
          <a:xfrm>
            <a:off x="457200" y="219871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5125" name="Rectangle 5"/>
          <p:cNvSpPr>
            <a:spLocks noChangeArrowheads="1"/>
          </p:cNvSpPr>
          <p:nvPr/>
        </p:nvSpPr>
        <p:spPr bwMode="auto">
          <a:xfrm>
            <a:off x="457200" y="257971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5126" name="Rectangle 6"/>
          <p:cNvSpPr>
            <a:spLocks noChangeArrowheads="1"/>
          </p:cNvSpPr>
          <p:nvPr/>
        </p:nvSpPr>
        <p:spPr bwMode="auto">
          <a:xfrm>
            <a:off x="457200" y="296071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5127" name="Rectangle 7"/>
          <p:cNvSpPr>
            <a:spLocks noChangeArrowheads="1"/>
          </p:cNvSpPr>
          <p:nvPr/>
        </p:nvSpPr>
        <p:spPr bwMode="auto">
          <a:xfrm>
            <a:off x="457200" y="364651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5128" name="Rectangle 8"/>
          <p:cNvSpPr>
            <a:spLocks noChangeArrowheads="1"/>
          </p:cNvSpPr>
          <p:nvPr/>
        </p:nvSpPr>
        <p:spPr bwMode="auto">
          <a:xfrm>
            <a:off x="457200" y="443711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5129" name="Rectangle 9"/>
          <p:cNvSpPr>
            <a:spLocks noChangeArrowheads="1"/>
          </p:cNvSpPr>
          <p:nvPr/>
        </p:nvSpPr>
        <p:spPr bwMode="auto">
          <a:xfrm>
            <a:off x="457200" y="481811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5131" name="Text Box 11"/>
          <p:cNvSpPr txBox="1">
            <a:spLocks noChangeArrowheads="1"/>
          </p:cNvSpPr>
          <p:nvPr/>
        </p:nvSpPr>
        <p:spPr bwMode="auto">
          <a:xfrm>
            <a:off x="381000" y="2503512"/>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5132" name="Text Box 12"/>
          <p:cNvSpPr txBox="1">
            <a:spLocks noChangeArrowheads="1"/>
          </p:cNvSpPr>
          <p:nvPr/>
        </p:nvSpPr>
        <p:spPr bwMode="auto">
          <a:xfrm>
            <a:off x="381000" y="3570312"/>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5133" name="Text Box 13"/>
          <p:cNvSpPr txBox="1">
            <a:spLocks noChangeArrowheads="1"/>
          </p:cNvSpPr>
          <p:nvPr/>
        </p:nvSpPr>
        <p:spPr bwMode="auto">
          <a:xfrm>
            <a:off x="381000" y="4741912"/>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5134" name="Rectangle 14"/>
          <p:cNvSpPr>
            <a:spLocks noChangeArrowheads="1"/>
          </p:cNvSpPr>
          <p:nvPr/>
        </p:nvSpPr>
        <p:spPr bwMode="auto">
          <a:xfrm>
            <a:off x="457200" y="551723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5135" name="Rectangle 15"/>
          <p:cNvSpPr>
            <a:spLocks noChangeArrowheads="1"/>
          </p:cNvSpPr>
          <p:nvPr/>
        </p:nvSpPr>
        <p:spPr bwMode="auto">
          <a:xfrm>
            <a:off x="457200" y="5898232"/>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 name="Foliennummernplatzhalter 1">
            <a:extLst>
              <a:ext uri="{FF2B5EF4-FFF2-40B4-BE49-F238E27FC236}">
                <a16:creationId xmlns:a16="http://schemas.microsoft.com/office/drawing/2014/main" id="{91D287D2-7882-4915-A3A8-3FABF82FF011}"/>
              </a:ext>
            </a:extLst>
          </p:cNvPr>
          <p:cNvSpPr>
            <a:spLocks noGrp="1"/>
          </p:cNvSpPr>
          <p:nvPr>
            <p:ph type="sldNum" sz="quarter" idx="12"/>
          </p:nvPr>
        </p:nvSpPr>
        <p:spPr/>
        <p:txBody>
          <a:bodyPr/>
          <a:lstStyle/>
          <a:p>
            <a:fld id="{FF09796B-29D3-4A1E-9CAA-FB72171FF086}" type="slidenum">
              <a:rPr lang="de-AT" altLang="de-DE" smtClean="0"/>
              <a:pPr/>
              <a:t>4</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anim calcmode="lin" valueType="num">
                                      <p:cBhvr additive="base">
                                        <p:cTn id="7" dur="500" fill="hold"/>
                                        <p:tgtEl>
                                          <p:spTgt spid="5131"/>
                                        </p:tgtEl>
                                        <p:attrNameLst>
                                          <p:attrName>ppt_x</p:attrName>
                                        </p:attrNameLst>
                                      </p:cBhvr>
                                      <p:tavLst>
                                        <p:tav tm="0">
                                          <p:val>
                                            <p:strVal val="0-#ppt_w/2"/>
                                          </p:val>
                                        </p:tav>
                                        <p:tav tm="100000">
                                          <p:val>
                                            <p:strVal val="#ppt_x"/>
                                          </p:val>
                                        </p:tav>
                                      </p:tavLst>
                                    </p:anim>
                                    <p:anim calcmode="lin" valueType="num">
                                      <p:cBhvr additive="base">
                                        <p:cTn id="8" dur="500" fill="hold"/>
                                        <p:tgtEl>
                                          <p:spTgt spid="513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32"/>
                                        </p:tgtEl>
                                        <p:attrNameLst>
                                          <p:attrName>style.visibility</p:attrName>
                                        </p:attrNameLst>
                                      </p:cBhvr>
                                      <p:to>
                                        <p:strVal val="visible"/>
                                      </p:to>
                                    </p:set>
                                    <p:anim calcmode="lin" valueType="num">
                                      <p:cBhvr additive="base">
                                        <p:cTn id="13" dur="500" fill="hold"/>
                                        <p:tgtEl>
                                          <p:spTgt spid="5132"/>
                                        </p:tgtEl>
                                        <p:attrNameLst>
                                          <p:attrName>ppt_x</p:attrName>
                                        </p:attrNameLst>
                                      </p:cBhvr>
                                      <p:tavLst>
                                        <p:tav tm="0">
                                          <p:val>
                                            <p:strVal val="0-#ppt_w/2"/>
                                          </p:val>
                                        </p:tav>
                                        <p:tav tm="100000">
                                          <p:val>
                                            <p:strVal val="#ppt_x"/>
                                          </p:val>
                                        </p:tav>
                                      </p:tavLst>
                                    </p:anim>
                                    <p:anim calcmode="lin" valueType="num">
                                      <p:cBhvr additive="base">
                                        <p:cTn id="14" dur="500" fill="hold"/>
                                        <p:tgtEl>
                                          <p:spTgt spid="51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33"/>
                                        </p:tgtEl>
                                        <p:attrNameLst>
                                          <p:attrName>style.visibility</p:attrName>
                                        </p:attrNameLst>
                                      </p:cBhvr>
                                      <p:to>
                                        <p:strVal val="visible"/>
                                      </p:to>
                                    </p:set>
                                    <p:anim calcmode="lin" valueType="num">
                                      <p:cBhvr additive="base">
                                        <p:cTn id="19" dur="500" fill="hold"/>
                                        <p:tgtEl>
                                          <p:spTgt spid="5133"/>
                                        </p:tgtEl>
                                        <p:attrNameLst>
                                          <p:attrName>ppt_x</p:attrName>
                                        </p:attrNameLst>
                                      </p:cBhvr>
                                      <p:tavLst>
                                        <p:tav tm="0">
                                          <p:val>
                                            <p:strVal val="0-#ppt_w/2"/>
                                          </p:val>
                                        </p:tav>
                                        <p:tav tm="100000">
                                          <p:val>
                                            <p:strVal val="#ppt_x"/>
                                          </p:val>
                                        </p:tav>
                                      </p:tavLst>
                                    </p:anim>
                                    <p:anim calcmode="lin" valueType="num">
                                      <p:cBhvr additive="base">
                                        <p:cTn id="20"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utoUpdateAnimBg="0"/>
      <p:bldP spid="5132" grpId="0" autoUpdateAnimBg="0"/>
      <p:bldP spid="513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533400"/>
            <a:ext cx="9144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2) Was ist Ihre erste Tätigkeit als Einsatzleiter nach dem Eintreffen am Einsatzort?</a:t>
            </a:r>
            <a:endParaRPr lang="de-DE" altLang="de-DE" dirty="0">
              <a:cs typeface="Times New Roman" panose="02020603050405020304" pitchFamily="18" charset="0"/>
            </a:endParaRPr>
          </a:p>
          <a:p>
            <a:r>
              <a:rPr lang="de-DE" altLang="de-DE" dirty="0">
                <a:latin typeface="Arial" panose="020B0604020202020204" pitchFamily="34" charset="0"/>
                <a:cs typeface="Arial" panose="020B0604020202020204" pitchFamily="34" charset="0"/>
              </a:rPr>
              <a:t> </a:t>
            </a:r>
            <a:endParaRPr lang="de-DE"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Festlegung der eigenen Absicht</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Aufträge für die Feuerwehren B-Dorf und C-Dorf festlegen</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Umsetzung der eigenen Absicht anordnen</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Umsetzung des Entschlusses und des Planes der </a:t>
            </a:r>
            <a:br>
              <a:rPr lang="de-AT" altLang="de-DE" dirty="0">
                <a:latin typeface="Arial" panose="020B0604020202020204" pitchFamily="34" charset="0"/>
                <a:cs typeface="Arial" panose="020B0604020202020204" pitchFamily="34" charset="0"/>
              </a:rPr>
            </a:br>
            <a:r>
              <a:rPr lang="de-AT" altLang="de-DE" dirty="0">
                <a:latin typeface="Arial" panose="020B0604020202020204" pitchFamily="34" charset="0"/>
                <a:cs typeface="Arial" panose="020B0604020202020204" pitchFamily="34" charset="0"/>
              </a:rPr>
              <a:t>	Durchführung</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Feststellen der Schadenslage, der eigenen und </a:t>
            </a:r>
            <a:br>
              <a:rPr lang="de-AT" altLang="de-DE" dirty="0">
                <a:latin typeface="Arial" panose="020B0604020202020204" pitchFamily="34" charset="0"/>
                <a:cs typeface="Arial" panose="020B0604020202020204" pitchFamily="34" charset="0"/>
              </a:rPr>
            </a:br>
            <a:r>
              <a:rPr lang="de-AT" altLang="de-DE" dirty="0">
                <a:latin typeface="Arial" panose="020B0604020202020204" pitchFamily="34" charset="0"/>
                <a:cs typeface="Arial" panose="020B0604020202020204" pitchFamily="34" charset="0"/>
              </a:rPr>
              <a:t>	allgemeinen Lage</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Abschnittsfeuerwehrkommandant verständigen</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Erfassen des Auftrages und Beurteilung der Lage</a:t>
            </a:r>
            <a:r>
              <a:rPr lang="de-DE" altLang="de-DE" dirty="0">
                <a:cs typeface="Times New Roman" panose="02020603050405020304" pitchFamily="18" charset="0"/>
              </a:rPr>
              <a:t> </a:t>
            </a:r>
            <a:endParaRPr lang="de-AT" altLang="de-DE" dirty="0">
              <a:cs typeface="Times New Roman" panose="02020603050405020304" pitchFamily="18" charset="0"/>
            </a:endParaRPr>
          </a:p>
        </p:txBody>
      </p:sp>
      <p:sp>
        <p:nvSpPr>
          <p:cNvPr id="6147" name="Rectangle 3"/>
          <p:cNvSpPr>
            <a:spLocks noChangeArrowheads="1"/>
          </p:cNvSpPr>
          <p:nvPr/>
        </p:nvSpPr>
        <p:spPr bwMode="auto">
          <a:xfrm>
            <a:off x="533400" y="1676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6148" name="Rectangle 4"/>
          <p:cNvSpPr>
            <a:spLocks noChangeArrowheads="1"/>
          </p:cNvSpPr>
          <p:nvPr/>
        </p:nvSpPr>
        <p:spPr bwMode="auto">
          <a:xfrm>
            <a:off x="533400" y="2057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6149" name="Rectangle 5"/>
          <p:cNvSpPr>
            <a:spLocks noChangeArrowheads="1"/>
          </p:cNvSpPr>
          <p:nvPr/>
        </p:nvSpPr>
        <p:spPr bwMode="auto">
          <a:xfrm>
            <a:off x="533400" y="2438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6150" name="Rectangle 6"/>
          <p:cNvSpPr>
            <a:spLocks noChangeArrowheads="1"/>
          </p:cNvSpPr>
          <p:nvPr/>
        </p:nvSpPr>
        <p:spPr bwMode="auto">
          <a:xfrm>
            <a:off x="533400" y="2819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6151" name="Rectangle 7"/>
          <p:cNvSpPr>
            <a:spLocks noChangeArrowheads="1"/>
          </p:cNvSpPr>
          <p:nvPr/>
        </p:nvSpPr>
        <p:spPr bwMode="auto">
          <a:xfrm>
            <a:off x="533400" y="4267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6153" name="Rectangle 9"/>
          <p:cNvSpPr>
            <a:spLocks noChangeArrowheads="1"/>
          </p:cNvSpPr>
          <p:nvPr/>
        </p:nvSpPr>
        <p:spPr bwMode="auto">
          <a:xfrm>
            <a:off x="533400" y="3581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6152" name="Text Box 8"/>
          <p:cNvSpPr txBox="1">
            <a:spLocks noChangeArrowheads="1"/>
          </p:cNvSpPr>
          <p:nvPr/>
        </p:nvSpPr>
        <p:spPr bwMode="auto">
          <a:xfrm>
            <a:off x="457200" y="35052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6154" name="Rectangle 10"/>
          <p:cNvSpPr>
            <a:spLocks noChangeArrowheads="1"/>
          </p:cNvSpPr>
          <p:nvPr/>
        </p:nvSpPr>
        <p:spPr bwMode="auto">
          <a:xfrm>
            <a:off x="533400" y="4648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 name="Foliennummernplatzhalter 1">
            <a:extLst>
              <a:ext uri="{FF2B5EF4-FFF2-40B4-BE49-F238E27FC236}">
                <a16:creationId xmlns:a16="http://schemas.microsoft.com/office/drawing/2014/main" id="{E3290736-22A6-4648-B3AD-F09A3B9119EC}"/>
              </a:ext>
            </a:extLst>
          </p:cNvPr>
          <p:cNvSpPr>
            <a:spLocks noGrp="1"/>
          </p:cNvSpPr>
          <p:nvPr>
            <p:ph type="sldNum" sz="quarter" idx="12"/>
          </p:nvPr>
        </p:nvSpPr>
        <p:spPr/>
        <p:txBody>
          <a:bodyPr/>
          <a:lstStyle/>
          <a:p>
            <a:fld id="{FF09796B-29D3-4A1E-9CAA-FB72171FF086}" type="slidenum">
              <a:rPr lang="de-AT" altLang="de-DE" smtClean="0"/>
              <a:pPr/>
              <a:t>5</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additive="base">
                                        <p:cTn id="7" dur="500" fill="hold"/>
                                        <p:tgtEl>
                                          <p:spTgt spid="6152"/>
                                        </p:tgtEl>
                                        <p:attrNameLst>
                                          <p:attrName>ppt_x</p:attrName>
                                        </p:attrNameLst>
                                      </p:cBhvr>
                                      <p:tavLst>
                                        <p:tav tm="0">
                                          <p:val>
                                            <p:strVal val="0-#ppt_w/2"/>
                                          </p:val>
                                        </p:tav>
                                        <p:tav tm="100000">
                                          <p:val>
                                            <p:strVal val="#ppt_x"/>
                                          </p:val>
                                        </p:tav>
                                      </p:tavLst>
                                    </p:anim>
                                    <p:anim calcmode="lin" valueType="num">
                                      <p:cBhvr additive="base">
                                        <p:cTn id="8" dur="500" fill="hold"/>
                                        <p:tgtEl>
                                          <p:spTgt spid="61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1433513" y="1162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AT"/>
          </a:p>
        </p:txBody>
      </p:sp>
      <p:sp>
        <p:nvSpPr>
          <p:cNvPr id="7173" name="Rectangle 5"/>
          <p:cNvSpPr>
            <a:spLocks noChangeArrowheads="1"/>
          </p:cNvSpPr>
          <p:nvPr/>
        </p:nvSpPr>
        <p:spPr bwMode="auto">
          <a:xfrm>
            <a:off x="1700213" y="1176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AT"/>
          </a:p>
        </p:txBody>
      </p:sp>
      <p:sp>
        <p:nvSpPr>
          <p:cNvPr id="7177" name="Rectangle 9"/>
          <p:cNvSpPr>
            <a:spLocks noChangeArrowheads="1"/>
          </p:cNvSpPr>
          <p:nvPr/>
        </p:nvSpPr>
        <p:spPr bwMode="auto">
          <a:xfrm>
            <a:off x="1481138" y="1466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AT"/>
          </a:p>
        </p:txBody>
      </p:sp>
      <p:pic>
        <p:nvPicPr>
          <p:cNvPr id="7187" name="Picture 19" descr="fuehrungsverf_7a_be_b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a:extLst>
              <a:ext uri="{FF2B5EF4-FFF2-40B4-BE49-F238E27FC236}">
                <a16:creationId xmlns:a16="http://schemas.microsoft.com/office/drawing/2014/main" id="{D06B05A9-CBA5-4C98-BF5D-AD22A98BD45A}"/>
              </a:ext>
            </a:extLst>
          </p:cNvPr>
          <p:cNvSpPr>
            <a:spLocks noGrp="1"/>
          </p:cNvSpPr>
          <p:nvPr>
            <p:ph type="sldNum" sz="quarter" idx="12"/>
          </p:nvPr>
        </p:nvSpPr>
        <p:spPr/>
        <p:txBody>
          <a:bodyPr/>
          <a:lstStyle/>
          <a:p>
            <a:fld id="{FF09796B-29D3-4A1E-9CAA-FB72171FF086}" type="slidenum">
              <a:rPr lang="de-AT" altLang="de-DE" smtClean="0"/>
              <a:pPr/>
              <a:t>6</a:t>
            </a:fld>
            <a:endParaRPr lang="de-AT" alt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79388" y="0"/>
            <a:ext cx="868680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87350" indent="-387350">
              <a:defRPr sz="2400">
                <a:solidFill>
                  <a:schemeClr val="tx1"/>
                </a:solidFill>
                <a:latin typeface="Times New Roman" panose="02020603050405020304" pitchFamily="18" charset="0"/>
              </a:defRPr>
            </a:lvl1pPr>
            <a:lvl2pPr marL="952500" indent="-37465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ts val="600"/>
              </a:spcBef>
            </a:pPr>
            <a:r>
              <a:rPr lang="de-AT" altLang="de-DE" dirty="0">
                <a:latin typeface="Arial" panose="020B0604020202020204" pitchFamily="34" charset="0"/>
                <a:cs typeface="Arial" panose="020B0604020202020204" pitchFamily="34" charset="0"/>
              </a:rPr>
              <a:t>Sie haben folgende Lage festgestellt: </a:t>
            </a:r>
            <a:endParaRPr lang="de-DE" altLang="de-DE" dirty="0">
              <a:cs typeface="Times New Roman" panose="02020603050405020304" pitchFamily="18" charset="0"/>
            </a:endParaRPr>
          </a:p>
          <a:p>
            <a:pPr>
              <a:spcBef>
                <a:spcPts val="600"/>
              </a:spcBef>
              <a:buFontTx/>
              <a:buChar char="•"/>
            </a:pPr>
            <a:r>
              <a:rPr lang="de-AT" altLang="de-DE" dirty="0">
                <a:latin typeface="Arial" panose="020B0604020202020204" pitchFamily="34" charset="0"/>
                <a:cs typeface="Arial" panose="020B0604020202020204" pitchFamily="34" charset="0"/>
              </a:rPr>
              <a:t>Zimmerbrand in A-Dorf, Schillerstraße Nr. 21</a:t>
            </a:r>
            <a:endParaRPr lang="de-AT" altLang="de-DE" dirty="0">
              <a:cs typeface="Times New Roman" panose="02020603050405020304" pitchFamily="18" charset="0"/>
            </a:endParaRPr>
          </a:p>
          <a:p>
            <a:pPr>
              <a:spcBef>
                <a:spcPts val="600"/>
              </a:spcBef>
              <a:buFontTx/>
              <a:buChar char="•"/>
            </a:pPr>
            <a:r>
              <a:rPr lang="de-AT" altLang="de-DE" dirty="0">
                <a:latin typeface="Arial" panose="020B0604020202020204" pitchFamily="34" charset="0"/>
                <a:cs typeface="Arial" panose="020B0604020202020204" pitchFamily="34" charset="0"/>
              </a:rPr>
              <a:t>Rauch dringt aus rechtem Fenster. Wohnungsinhaberin gibt bekannt:</a:t>
            </a:r>
            <a:endParaRPr lang="de-AT" altLang="de-DE" dirty="0">
              <a:cs typeface="Times New Roman" panose="02020603050405020304" pitchFamily="18" charset="0"/>
            </a:endParaRPr>
          </a:p>
          <a:p>
            <a:pPr lvl="1">
              <a:spcBef>
                <a:spcPts val="600"/>
              </a:spcBef>
              <a:buFontTx/>
              <a:buChar char="•"/>
            </a:pPr>
            <a:r>
              <a:rPr lang="de-AT" altLang="de-DE" dirty="0">
                <a:latin typeface="Arial" panose="020B0604020202020204" pitchFamily="34" charset="0"/>
                <a:cs typeface="Arial" panose="020B0604020202020204" pitchFamily="34" charset="0"/>
              </a:rPr>
              <a:t>keine Personen im Haus</a:t>
            </a:r>
            <a:endParaRPr lang="de-DE" altLang="de-DE" dirty="0">
              <a:cs typeface="Times New Roman" panose="02020603050405020304" pitchFamily="18" charset="0"/>
            </a:endParaRPr>
          </a:p>
          <a:p>
            <a:pPr lvl="1">
              <a:spcBef>
                <a:spcPts val="600"/>
              </a:spcBef>
              <a:buFontTx/>
              <a:buChar char="•"/>
            </a:pPr>
            <a:r>
              <a:rPr lang="de-AT" altLang="de-DE" dirty="0">
                <a:latin typeface="Arial" panose="020B0604020202020204" pitchFamily="34" charset="0"/>
                <a:cs typeface="Arial" panose="020B0604020202020204" pitchFamily="34" charset="0"/>
              </a:rPr>
              <a:t>Vorzimmer ebenfalls verqualmt</a:t>
            </a:r>
            <a:endParaRPr lang="de-DE" altLang="de-DE" dirty="0">
              <a:cs typeface="Times New Roman" panose="02020603050405020304" pitchFamily="18" charset="0"/>
            </a:endParaRPr>
          </a:p>
          <a:p>
            <a:pPr lvl="1">
              <a:spcBef>
                <a:spcPts val="600"/>
              </a:spcBef>
              <a:buFontTx/>
              <a:buChar char="•"/>
            </a:pPr>
            <a:r>
              <a:rPr lang="de-AT" altLang="de-DE" dirty="0">
                <a:latin typeface="Arial" panose="020B0604020202020204" pitchFamily="34" charset="0"/>
                <a:cs typeface="Arial" panose="020B0604020202020204" pitchFamily="34" charset="0"/>
              </a:rPr>
              <a:t>sonst keine Angaben</a:t>
            </a:r>
            <a:endParaRPr lang="de-AT" altLang="de-DE" dirty="0">
              <a:cs typeface="Times New Roman" panose="02020603050405020304" pitchFamily="18" charset="0"/>
            </a:endParaRPr>
          </a:p>
          <a:p>
            <a:pPr>
              <a:spcBef>
                <a:spcPts val="600"/>
              </a:spcBef>
              <a:buFontTx/>
              <a:buChar char="•"/>
            </a:pPr>
            <a:r>
              <a:rPr lang="de-AT" altLang="de-DE" dirty="0">
                <a:latin typeface="Arial" panose="020B0604020202020204" pitchFamily="34" charset="0"/>
                <a:cs typeface="Arial" panose="020B0604020202020204" pitchFamily="34" charset="0"/>
              </a:rPr>
              <a:t>Wetter nebelig, -5 ° C</a:t>
            </a:r>
            <a:endParaRPr lang="de-AT" altLang="de-DE" dirty="0">
              <a:cs typeface="Times New Roman" panose="02020603050405020304" pitchFamily="18" charset="0"/>
            </a:endParaRPr>
          </a:p>
          <a:p>
            <a:pPr>
              <a:spcBef>
                <a:spcPts val="600"/>
              </a:spcBef>
              <a:buFontTx/>
              <a:buChar char="•"/>
            </a:pPr>
            <a:r>
              <a:rPr lang="de-AT" altLang="de-DE" dirty="0">
                <a:latin typeface="Arial" panose="020B0604020202020204" pitchFamily="34" charset="0"/>
                <a:cs typeface="Arial" panose="020B0604020202020204" pitchFamily="34" charset="0"/>
              </a:rPr>
              <a:t>Wasserentnahmestellen:</a:t>
            </a:r>
            <a:endParaRPr lang="de-AT" altLang="de-DE" dirty="0">
              <a:cs typeface="Times New Roman" panose="02020603050405020304" pitchFamily="18" charset="0"/>
            </a:endParaRPr>
          </a:p>
          <a:p>
            <a:pPr lvl="1">
              <a:spcBef>
                <a:spcPts val="600"/>
              </a:spcBef>
              <a:buFontTx/>
              <a:buChar char="•"/>
            </a:pPr>
            <a:r>
              <a:rPr lang="de-AT" altLang="de-DE" dirty="0">
                <a:latin typeface="Arial" panose="020B0604020202020204" pitchFamily="34" charset="0"/>
                <a:cs typeface="Arial" panose="020B0604020202020204" pitchFamily="34" charset="0"/>
              </a:rPr>
              <a:t>Überflurhydranten, </a:t>
            </a:r>
            <a:endParaRPr lang="de-DE" altLang="de-DE" dirty="0">
              <a:cs typeface="Times New Roman" panose="02020603050405020304" pitchFamily="18" charset="0"/>
            </a:endParaRPr>
          </a:p>
          <a:p>
            <a:pPr lvl="2">
              <a:spcBef>
                <a:spcPts val="600"/>
              </a:spcBef>
            </a:pPr>
            <a:r>
              <a:rPr lang="de-AT" altLang="de-DE" dirty="0">
                <a:latin typeface="Arial" panose="020B0604020202020204" pitchFamily="34" charset="0"/>
                <a:cs typeface="Arial" panose="020B0604020202020204" pitchFamily="34" charset="0"/>
              </a:rPr>
              <a:t>ca. 50 m links vom Einsatzobjekt</a:t>
            </a:r>
            <a:endParaRPr lang="de-DE" altLang="de-DE" dirty="0">
              <a:cs typeface="Times New Roman" panose="02020603050405020304" pitchFamily="18" charset="0"/>
            </a:endParaRPr>
          </a:p>
          <a:p>
            <a:pPr lvl="2">
              <a:spcBef>
                <a:spcPts val="600"/>
              </a:spcBef>
            </a:pPr>
            <a:r>
              <a:rPr lang="de-AT" altLang="de-DE" dirty="0">
                <a:latin typeface="Arial" panose="020B0604020202020204" pitchFamily="34" charset="0"/>
                <a:cs typeface="Arial" panose="020B0604020202020204" pitchFamily="34" charset="0"/>
              </a:rPr>
              <a:t>ca. 80 m rechts, nächste Quergasse</a:t>
            </a:r>
            <a:r>
              <a:rPr lang="de-DE" altLang="de-DE" dirty="0">
                <a:cs typeface="Times New Roman" panose="02020603050405020304" pitchFamily="18" charset="0"/>
              </a:rPr>
              <a:t> </a:t>
            </a:r>
          </a:p>
          <a:p>
            <a:pPr>
              <a:spcBef>
                <a:spcPts val="600"/>
              </a:spcBef>
              <a:buFontTx/>
              <a:buChar char="•"/>
            </a:pPr>
            <a:r>
              <a:rPr lang="de-AT" altLang="de-DE" dirty="0">
                <a:latin typeface="Arial" panose="020B0604020202020204" pitchFamily="34" charset="0"/>
                <a:cs typeface="Arial" panose="020B0604020202020204" pitchFamily="34" charset="0"/>
              </a:rPr>
              <a:t>Die Nachbarfeuerwehren melden über Funk, dass sie in weinigen Minuten eintreffen</a:t>
            </a:r>
          </a:p>
          <a:p>
            <a:pPr>
              <a:spcBef>
                <a:spcPts val="600"/>
              </a:spcBef>
              <a:buFontTx/>
              <a:buChar char="•"/>
            </a:pPr>
            <a:r>
              <a:rPr lang="de-AT" altLang="de-DE" dirty="0">
                <a:latin typeface="Arial" panose="020B0604020202020204" pitchFamily="34" charset="0"/>
                <a:cs typeface="Arial" panose="020B0604020202020204" pitchFamily="34" charset="0"/>
              </a:rPr>
              <a:t>BAZ meldet: Polizei und Rettung sind verständigt</a:t>
            </a:r>
          </a:p>
        </p:txBody>
      </p:sp>
      <p:sp>
        <p:nvSpPr>
          <p:cNvPr id="2" name="Foliennummernplatzhalter 1">
            <a:extLst>
              <a:ext uri="{FF2B5EF4-FFF2-40B4-BE49-F238E27FC236}">
                <a16:creationId xmlns:a16="http://schemas.microsoft.com/office/drawing/2014/main" id="{81772A2F-1FFE-42B2-8296-D98EFE5A813D}"/>
              </a:ext>
            </a:extLst>
          </p:cNvPr>
          <p:cNvSpPr>
            <a:spLocks noGrp="1"/>
          </p:cNvSpPr>
          <p:nvPr>
            <p:ph type="sldNum" sz="quarter" idx="12"/>
          </p:nvPr>
        </p:nvSpPr>
        <p:spPr/>
        <p:txBody>
          <a:bodyPr/>
          <a:lstStyle/>
          <a:p>
            <a:fld id="{FF09796B-29D3-4A1E-9CAA-FB72171FF086}" type="slidenum">
              <a:rPr lang="de-AT" altLang="de-DE" smtClean="0"/>
              <a:pPr/>
              <a:t>7</a:t>
            </a:fld>
            <a:endParaRPr lang="de-AT" alt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28600" y="533400"/>
            <a:ext cx="8915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a:latin typeface="Arial" panose="020B0604020202020204" pitchFamily="34" charset="0"/>
                <a:cs typeface="Arial" panose="020B0604020202020204" pitchFamily="34" charset="0"/>
              </a:rPr>
              <a:t>3) Worin liegt die größte Gefahr? (Beurteilung der </a:t>
            </a:r>
            <a:r>
              <a:rPr lang="de-AT" altLang="de-DE" b="1">
                <a:latin typeface="Arial" panose="020B0604020202020204" pitchFamily="34" charset="0"/>
                <a:cs typeface="Times New Roman" panose="02020603050405020304" pitchFamily="18" charset="0"/>
              </a:rPr>
              <a:t>Lage</a:t>
            </a:r>
            <a:r>
              <a:rPr lang="de-DE" altLang="de-DE" b="1">
                <a:latin typeface="Arial" panose="020B0604020202020204" pitchFamily="34" charset="0"/>
                <a:cs typeface="Arial" panose="020B0604020202020204" pitchFamily="34" charset="0"/>
              </a:rPr>
              <a:t> )</a:t>
            </a:r>
            <a:endParaRPr lang="de-DE" altLang="de-DE">
              <a:cs typeface="Times New Roman" panose="02020603050405020304" pitchFamily="18" charset="0"/>
            </a:endParaRPr>
          </a:p>
          <a:p>
            <a:endParaRPr lang="de-DE" altLang="de-DE" b="1">
              <a:latin typeface="Arial" panose="020B0604020202020204" pitchFamily="34" charset="0"/>
              <a:cs typeface="Times New Roman" panose="02020603050405020304" pitchFamily="18" charset="0"/>
            </a:endParaRPr>
          </a:p>
          <a:p>
            <a:r>
              <a:rPr lang="de-AT" altLang="de-DE">
                <a:latin typeface="Arial" panose="020B0604020202020204" pitchFamily="34" charset="0"/>
                <a:cs typeface="Arial" panose="020B0604020202020204" pitchFamily="34" charset="0"/>
              </a:rPr>
              <a:t>	Schadensereignis greift auf Dachstuhl über</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eine unzureichende Löschwasserversorgung</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Brandausbreitung auf Nachbargebäude</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Schaden durch Löschwasser</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mögliche Ausbreitung auf andere Räume bzw. auf das </a:t>
            </a:r>
            <a:br>
              <a:rPr lang="de-AT" altLang="de-DE">
                <a:latin typeface="Arial" panose="020B0604020202020204" pitchFamily="34" charset="0"/>
                <a:cs typeface="Arial" panose="020B0604020202020204" pitchFamily="34" charset="0"/>
              </a:rPr>
            </a:br>
            <a:r>
              <a:rPr lang="de-AT" altLang="de-DE">
                <a:latin typeface="Arial" panose="020B0604020202020204" pitchFamily="34" charset="0"/>
                <a:cs typeface="Arial" panose="020B0604020202020204" pitchFamily="34" charset="0"/>
              </a:rPr>
              <a:t>	ganze Geschoss</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Gefahr für die Hausbesitzerin</a:t>
            </a:r>
            <a:endParaRPr lang="de-AT" altLang="de-DE">
              <a:cs typeface="Times New Roman" panose="02020603050405020304" pitchFamily="18" charset="0"/>
            </a:endParaRPr>
          </a:p>
          <a:p>
            <a:r>
              <a:rPr lang="de-AT" altLang="de-DE">
                <a:latin typeface="Arial" panose="020B0604020202020204" pitchFamily="34" charset="0"/>
                <a:cs typeface="Arial" panose="020B0604020202020204" pitchFamily="34" charset="0"/>
              </a:rPr>
              <a:t>	Schadstoffbelastung durch den Rauch für die Umwelt</a:t>
            </a:r>
            <a:r>
              <a:rPr lang="de-DE" altLang="de-DE">
                <a:cs typeface="Times New Roman" panose="02020603050405020304" pitchFamily="18" charset="0"/>
              </a:rPr>
              <a:t> </a:t>
            </a:r>
          </a:p>
          <a:p>
            <a:r>
              <a:rPr lang="de-DE" altLang="de-DE">
                <a:latin typeface="Arial" panose="020B0604020202020204" pitchFamily="34" charset="0"/>
                <a:cs typeface="Arial" panose="020B0604020202020204" pitchFamily="34" charset="0"/>
              </a:rPr>
              <a:t> </a:t>
            </a:r>
          </a:p>
        </p:txBody>
      </p:sp>
      <p:sp>
        <p:nvSpPr>
          <p:cNvPr id="9219" name="Rectangle 3"/>
          <p:cNvSpPr>
            <a:spLocks noChangeArrowheads="1"/>
          </p:cNvSpPr>
          <p:nvPr/>
        </p:nvSpPr>
        <p:spPr bwMode="auto">
          <a:xfrm>
            <a:off x="762000" y="1676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9220" name="Rectangle 4"/>
          <p:cNvSpPr>
            <a:spLocks noChangeArrowheads="1"/>
          </p:cNvSpPr>
          <p:nvPr/>
        </p:nvSpPr>
        <p:spPr bwMode="auto">
          <a:xfrm>
            <a:off x="757238" y="2028825"/>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9221" name="Rectangle 5"/>
          <p:cNvSpPr>
            <a:spLocks noChangeArrowheads="1"/>
          </p:cNvSpPr>
          <p:nvPr/>
        </p:nvSpPr>
        <p:spPr bwMode="auto">
          <a:xfrm>
            <a:off x="766763" y="2409825"/>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9222" name="Rectangle 6"/>
          <p:cNvSpPr>
            <a:spLocks noChangeArrowheads="1"/>
          </p:cNvSpPr>
          <p:nvPr/>
        </p:nvSpPr>
        <p:spPr bwMode="auto">
          <a:xfrm>
            <a:off x="762000" y="276225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9223" name="Rectangle 7"/>
          <p:cNvSpPr>
            <a:spLocks noChangeArrowheads="1"/>
          </p:cNvSpPr>
          <p:nvPr/>
        </p:nvSpPr>
        <p:spPr bwMode="auto">
          <a:xfrm>
            <a:off x="771525" y="3505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9224" name="Rectangle 8"/>
          <p:cNvSpPr>
            <a:spLocks noChangeArrowheads="1"/>
          </p:cNvSpPr>
          <p:nvPr/>
        </p:nvSpPr>
        <p:spPr bwMode="auto">
          <a:xfrm>
            <a:off x="781050" y="3857625"/>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9225" name="Text Box 9"/>
          <p:cNvSpPr txBox="1">
            <a:spLocks noChangeArrowheads="1"/>
          </p:cNvSpPr>
          <p:nvPr/>
        </p:nvSpPr>
        <p:spPr bwMode="auto">
          <a:xfrm>
            <a:off x="685800" y="270892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9226" name="Rectangle 10"/>
          <p:cNvSpPr>
            <a:spLocks noChangeArrowheads="1"/>
          </p:cNvSpPr>
          <p:nvPr/>
        </p:nvSpPr>
        <p:spPr bwMode="auto">
          <a:xfrm>
            <a:off x="762000" y="1295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 name="Foliennummernplatzhalter 1">
            <a:extLst>
              <a:ext uri="{FF2B5EF4-FFF2-40B4-BE49-F238E27FC236}">
                <a16:creationId xmlns:a16="http://schemas.microsoft.com/office/drawing/2014/main" id="{08FF1080-EA49-41C1-9036-B360475CB647}"/>
              </a:ext>
            </a:extLst>
          </p:cNvPr>
          <p:cNvSpPr>
            <a:spLocks noGrp="1"/>
          </p:cNvSpPr>
          <p:nvPr>
            <p:ph type="sldNum" sz="quarter" idx="12"/>
          </p:nvPr>
        </p:nvSpPr>
        <p:spPr/>
        <p:txBody>
          <a:bodyPr/>
          <a:lstStyle/>
          <a:p>
            <a:fld id="{FF09796B-29D3-4A1E-9CAA-FB72171FF086}" type="slidenum">
              <a:rPr lang="de-AT" altLang="de-DE" smtClean="0"/>
              <a:pPr/>
              <a:t>8</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 calcmode="lin" valueType="num">
                                      <p:cBhvr additive="base">
                                        <p:cTn id="7" dur="500" fill="hold"/>
                                        <p:tgtEl>
                                          <p:spTgt spid="9225"/>
                                        </p:tgtEl>
                                        <p:attrNameLst>
                                          <p:attrName>ppt_x</p:attrName>
                                        </p:attrNameLst>
                                      </p:cBhvr>
                                      <p:tavLst>
                                        <p:tav tm="0">
                                          <p:val>
                                            <p:strVal val="0-#ppt_w/2"/>
                                          </p:val>
                                        </p:tav>
                                        <p:tav tm="100000">
                                          <p:val>
                                            <p:strVal val="#ppt_x"/>
                                          </p:val>
                                        </p:tav>
                                      </p:tavLst>
                                    </p:anim>
                                    <p:anim calcmode="lin" valueType="num">
                                      <p:cBhvr additive="base">
                                        <p:cTn id="8" dur="500" fill="hold"/>
                                        <p:tgtEl>
                                          <p:spTgt spid="92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76200" y="152400"/>
            <a:ext cx="89154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b="1" dirty="0">
                <a:latin typeface="Arial" panose="020B0604020202020204" pitchFamily="34" charset="0"/>
                <a:cs typeface="Arial" panose="020B0604020202020204" pitchFamily="34" charset="0"/>
              </a:rPr>
              <a:t>4) Sie entschließen sich folgende Maßnahmen zu setzen:</a:t>
            </a:r>
            <a:endParaRPr lang="de-DE" altLang="de-DE" dirty="0">
              <a:cs typeface="Times New Roman" panose="02020603050405020304" pitchFamily="18" charset="0"/>
            </a:endParaRPr>
          </a:p>
          <a:p>
            <a:r>
              <a:rPr lang="de-DE" altLang="de-DE" b="1" dirty="0">
                <a:latin typeface="Arial" panose="020B0604020202020204" pitchFamily="34" charset="0"/>
                <a:cs typeface="Arial" panose="020B0604020202020204" pitchFamily="34" charset="0"/>
              </a:rPr>
              <a:t> </a:t>
            </a:r>
            <a:endParaRPr lang="de-DE"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Einsatz der FF A-Dorf (wozu?)</a:t>
            </a:r>
            <a:r>
              <a:rPr lang="de-DE" altLang="de-DE" dirty="0">
                <a:latin typeface="Arial" panose="020B0604020202020204" pitchFamily="34" charset="0"/>
                <a:cs typeface="Arial" panose="020B0604020202020204" pitchFamily="34" charset="0"/>
              </a:rPr>
              <a:t> </a:t>
            </a:r>
          </a:p>
          <a:p>
            <a:r>
              <a:rPr lang="de-DE" altLang="de-DE"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Atemschutzsammelplatz anordnen und </a:t>
            </a:r>
            <a:br>
              <a:rPr lang="de-AT" altLang="de-DE" dirty="0">
                <a:latin typeface="Arial" panose="020B0604020202020204" pitchFamily="34" charset="0"/>
                <a:cs typeface="Times New Roman" panose="02020603050405020304" pitchFamily="18" charset="0"/>
              </a:rPr>
            </a:br>
            <a:r>
              <a:rPr lang="de-AT" altLang="de-DE" dirty="0">
                <a:latin typeface="Arial" panose="020B0604020202020204" pitchFamily="34" charset="0"/>
                <a:cs typeface="Times New Roman" panose="02020603050405020304" pitchFamily="18" charset="0"/>
              </a:rPr>
              <a:t>	Atemluftkompressor anfordern</a:t>
            </a:r>
            <a:r>
              <a:rPr lang="de-DE" altLang="de-DE"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Stromversorgung für die Schillergasse abschalten lassen</a:t>
            </a:r>
            <a:r>
              <a:rPr lang="de-DE" altLang="de-DE" dirty="0">
                <a:latin typeface="Arial" panose="020B0604020202020204" pitchFamily="34" charset="0"/>
                <a:cs typeface="Arial" panose="020B0604020202020204" pitchFamily="34" charset="0"/>
              </a:rPr>
              <a:t> </a:t>
            </a:r>
            <a:br>
              <a:rPr lang="de-AT" altLang="de-DE" dirty="0">
                <a:latin typeface="Arial" panose="020B0604020202020204" pitchFamily="34" charset="0"/>
                <a:cs typeface="Arial" panose="020B0604020202020204" pitchFamily="34" charset="0"/>
              </a:rPr>
            </a:br>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Weitere Löschleitungen zum Schutz und als Reserve </a:t>
            </a:r>
            <a:br>
              <a:rPr lang="de-AT" altLang="de-DE" dirty="0">
                <a:latin typeface="Arial" panose="020B0604020202020204" pitchFamily="34" charset="0"/>
                <a:cs typeface="Times New Roman" panose="02020603050405020304" pitchFamily="18" charset="0"/>
              </a:rPr>
            </a:br>
            <a:r>
              <a:rPr lang="de-AT" altLang="de-DE" dirty="0">
                <a:latin typeface="Arial" panose="020B0604020202020204" pitchFamily="34" charset="0"/>
                <a:cs typeface="Times New Roman" panose="02020603050405020304" pitchFamily="18" charset="0"/>
              </a:rPr>
              <a:t>	vorbereiten lassen</a:t>
            </a:r>
            <a:r>
              <a:rPr lang="de-DE" altLang="de-DE" dirty="0">
                <a:latin typeface="Arial" panose="020B0604020202020204" pitchFamily="34" charset="0"/>
                <a:cs typeface="Arial" panose="020B0604020202020204" pitchFamily="34" charset="0"/>
              </a:rPr>
              <a:t> </a:t>
            </a:r>
          </a:p>
          <a:p>
            <a:r>
              <a:rPr lang="de-DE"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Versicherungsvertreter verständigen</a:t>
            </a:r>
            <a:r>
              <a:rPr lang="de-DE" altLang="de-DE" dirty="0">
                <a:latin typeface="Arial" panose="020B0604020202020204" pitchFamily="34" charset="0"/>
                <a:cs typeface="Arial" panose="020B0604020202020204" pitchFamily="34" charset="0"/>
              </a:rPr>
              <a:t> </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Einsatz der FF B-Dorf und C-Dorf</a:t>
            </a:r>
            <a:endParaRPr lang="de-AT"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(wozu?)</a:t>
            </a:r>
            <a:endParaRPr lang="de-DE" altLang="de-DE" dirty="0">
              <a:cs typeface="Times New Roman" panose="02020603050405020304" pitchFamily="18" charset="0"/>
            </a:endParaRPr>
          </a:p>
          <a:p>
            <a:r>
              <a:rPr lang="de-AT" altLang="de-DE" dirty="0">
                <a:latin typeface="Arial" panose="020B0604020202020204" pitchFamily="34" charset="0"/>
                <a:cs typeface="Arial" panose="020B0604020202020204" pitchFamily="34" charset="0"/>
              </a:rPr>
              <a:t>	</a:t>
            </a:r>
            <a:r>
              <a:rPr lang="de-AT" altLang="de-DE" dirty="0">
                <a:latin typeface="Arial" panose="020B0604020202020204" pitchFamily="34" charset="0"/>
                <a:cs typeface="Times New Roman" panose="02020603050405020304" pitchFamily="18" charset="0"/>
              </a:rPr>
              <a:t>Standort für die Einsatzleitung vor Haus Nr. 23 festlegen</a:t>
            </a:r>
          </a:p>
          <a:p>
            <a:r>
              <a:rPr lang="de-AT" altLang="de-DE" dirty="0">
                <a:latin typeface="Arial" panose="020B0604020202020204" pitchFamily="34" charset="0"/>
                <a:cs typeface="Times New Roman" panose="02020603050405020304" pitchFamily="18" charset="0"/>
              </a:rPr>
              <a:t>	umfassenden Außenangriff anordnen</a:t>
            </a:r>
          </a:p>
          <a:p>
            <a:r>
              <a:rPr lang="de-AT" altLang="de-DE" dirty="0">
                <a:latin typeface="Arial" panose="020B0604020202020204" pitchFamily="34" charset="0"/>
                <a:cs typeface="Times New Roman" panose="02020603050405020304" pitchFamily="18" charset="0"/>
              </a:rPr>
              <a:t>	Presse verständigen</a:t>
            </a:r>
          </a:p>
          <a:p>
            <a:r>
              <a:rPr lang="de-AT" altLang="de-DE" dirty="0">
                <a:latin typeface="Arial" panose="020B0604020202020204" pitchFamily="34" charset="0"/>
                <a:cs typeface="Times New Roman" panose="02020603050405020304" pitchFamily="18" charset="0"/>
              </a:rPr>
              <a:t>	Einsatz von Wasserwerfer</a:t>
            </a:r>
            <a:r>
              <a:rPr lang="de-DE" altLang="de-DE" dirty="0">
                <a:latin typeface="Arial" panose="020B0604020202020204" pitchFamily="34" charset="0"/>
                <a:cs typeface="Arial" panose="020B0604020202020204" pitchFamily="34" charset="0"/>
              </a:rPr>
              <a:t> </a:t>
            </a:r>
          </a:p>
          <a:p>
            <a:r>
              <a:rPr lang="de-DE" altLang="de-DE" dirty="0">
                <a:latin typeface="Arial" panose="020B0604020202020204" pitchFamily="34" charset="0"/>
                <a:cs typeface="Arial" panose="020B0604020202020204" pitchFamily="34" charset="0"/>
              </a:rPr>
              <a:t>	Einvernehmen mit Rettung und Polizei herstellen</a:t>
            </a:r>
            <a:endParaRPr lang="de-AT" altLang="de-DE" dirty="0">
              <a:latin typeface="Arial" panose="020B0604020202020204" pitchFamily="34" charset="0"/>
              <a:cs typeface="Arial" panose="020B0604020202020204" pitchFamily="34" charset="0"/>
            </a:endParaRPr>
          </a:p>
        </p:txBody>
      </p:sp>
      <p:sp>
        <p:nvSpPr>
          <p:cNvPr id="10243" name="Rectangle 3"/>
          <p:cNvSpPr>
            <a:spLocks noChangeArrowheads="1"/>
          </p:cNvSpPr>
          <p:nvPr/>
        </p:nvSpPr>
        <p:spPr bwMode="auto">
          <a:xfrm>
            <a:off x="685800" y="9144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44" name="Rectangle 4"/>
          <p:cNvSpPr>
            <a:spLocks noChangeArrowheads="1"/>
          </p:cNvSpPr>
          <p:nvPr/>
        </p:nvSpPr>
        <p:spPr bwMode="auto">
          <a:xfrm>
            <a:off x="685800" y="237896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45" name="Rectangle 5"/>
          <p:cNvSpPr>
            <a:spLocks noChangeArrowheads="1"/>
          </p:cNvSpPr>
          <p:nvPr/>
        </p:nvSpPr>
        <p:spPr bwMode="auto">
          <a:xfrm>
            <a:off x="685800" y="38862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46" name="Rectangle 6"/>
          <p:cNvSpPr>
            <a:spLocks noChangeArrowheads="1"/>
          </p:cNvSpPr>
          <p:nvPr/>
        </p:nvSpPr>
        <p:spPr bwMode="auto">
          <a:xfrm>
            <a:off x="685800" y="275996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48" name="Rectangle 8"/>
          <p:cNvSpPr>
            <a:spLocks noChangeArrowheads="1"/>
          </p:cNvSpPr>
          <p:nvPr/>
        </p:nvSpPr>
        <p:spPr bwMode="auto">
          <a:xfrm>
            <a:off x="685800" y="45847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50" name="Text Box 10"/>
          <p:cNvSpPr txBox="1">
            <a:spLocks noChangeArrowheads="1"/>
          </p:cNvSpPr>
          <p:nvPr/>
        </p:nvSpPr>
        <p:spPr bwMode="auto">
          <a:xfrm>
            <a:off x="609600" y="8382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10252" name="Text Box 12"/>
          <p:cNvSpPr txBox="1">
            <a:spLocks noChangeArrowheads="1"/>
          </p:cNvSpPr>
          <p:nvPr/>
        </p:nvSpPr>
        <p:spPr bwMode="auto">
          <a:xfrm>
            <a:off x="609600" y="2683768"/>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10254" name="Text Box 14"/>
          <p:cNvSpPr txBox="1">
            <a:spLocks noChangeArrowheads="1"/>
          </p:cNvSpPr>
          <p:nvPr/>
        </p:nvSpPr>
        <p:spPr bwMode="auto">
          <a:xfrm>
            <a:off x="609600" y="38100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10255" name="Line 15"/>
          <p:cNvSpPr>
            <a:spLocks noChangeShapeType="1"/>
          </p:cNvSpPr>
          <p:nvPr/>
        </p:nvSpPr>
        <p:spPr bwMode="auto">
          <a:xfrm>
            <a:off x="1143000" y="1524000"/>
            <a:ext cx="75438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58" name="Line 18"/>
          <p:cNvSpPr>
            <a:spLocks noChangeShapeType="1"/>
          </p:cNvSpPr>
          <p:nvPr/>
        </p:nvSpPr>
        <p:spPr bwMode="auto">
          <a:xfrm>
            <a:off x="3657600" y="4495800"/>
            <a:ext cx="48768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60" name="Text Box 20"/>
          <p:cNvSpPr txBox="1">
            <a:spLocks noChangeArrowheads="1"/>
          </p:cNvSpPr>
          <p:nvPr/>
        </p:nvSpPr>
        <p:spPr bwMode="auto">
          <a:xfrm>
            <a:off x="990600" y="114300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i="1">
                <a:solidFill>
                  <a:srgbClr val="FF0000"/>
                </a:solidFill>
                <a:latin typeface="Arial" panose="020B0604020202020204" pitchFamily="34" charset="0"/>
                <a:cs typeface="Times New Roman" panose="02020603050405020304" pitchFamily="18" charset="0"/>
              </a:rPr>
              <a:t>übergriffes auf andere Räume und Brandbekämpfung</a:t>
            </a:r>
            <a:endParaRPr lang="de-AT" altLang="de-DE" b="1" i="1">
              <a:solidFill>
                <a:srgbClr val="FF0000"/>
              </a:solidFill>
              <a:latin typeface="Arial" panose="020B0604020202020204" pitchFamily="34" charset="0"/>
              <a:cs typeface="Arial" panose="020B0604020202020204" pitchFamily="34" charset="0"/>
            </a:endParaRPr>
          </a:p>
        </p:txBody>
      </p:sp>
      <p:sp>
        <p:nvSpPr>
          <p:cNvPr id="10262" name="Text Box 22"/>
          <p:cNvSpPr txBox="1">
            <a:spLocks noChangeArrowheads="1"/>
          </p:cNvSpPr>
          <p:nvPr/>
        </p:nvSpPr>
        <p:spPr bwMode="auto">
          <a:xfrm>
            <a:off x="2411413" y="4124325"/>
            <a:ext cx="61229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AT" altLang="de-DE" b="1" i="1">
                <a:solidFill>
                  <a:srgbClr val="FF0000"/>
                </a:solidFill>
                <a:latin typeface="Arial" panose="020B0604020202020204" pitchFamily="34" charset="0"/>
                <a:cs typeface="Times New Roman" panose="02020603050405020304" pitchFamily="18" charset="0"/>
              </a:rPr>
              <a:t>Atemschutzreserve, Brandbekämpfung</a:t>
            </a:r>
            <a:r>
              <a:rPr lang="de-DE" altLang="de-DE" b="1" i="1">
                <a:solidFill>
                  <a:srgbClr val="FF0000"/>
                </a:solidFill>
                <a:latin typeface="Arial" panose="020B0604020202020204" pitchFamily="34" charset="0"/>
                <a:cs typeface="Arial" panose="020B0604020202020204" pitchFamily="34" charset="0"/>
              </a:rPr>
              <a:t> </a:t>
            </a:r>
          </a:p>
        </p:txBody>
      </p:sp>
      <p:sp>
        <p:nvSpPr>
          <p:cNvPr id="10265" name="Rectangle 25"/>
          <p:cNvSpPr>
            <a:spLocks noChangeArrowheads="1"/>
          </p:cNvSpPr>
          <p:nvPr/>
        </p:nvSpPr>
        <p:spPr bwMode="auto">
          <a:xfrm>
            <a:off x="685800" y="49657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66" name="Rectangle 26"/>
          <p:cNvSpPr>
            <a:spLocks noChangeArrowheads="1"/>
          </p:cNvSpPr>
          <p:nvPr/>
        </p:nvSpPr>
        <p:spPr bwMode="auto">
          <a:xfrm>
            <a:off x="685800" y="167191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68" name="Text Box 28"/>
          <p:cNvSpPr txBox="1">
            <a:spLocks noChangeArrowheads="1"/>
          </p:cNvSpPr>
          <p:nvPr/>
        </p:nvSpPr>
        <p:spPr bwMode="auto">
          <a:xfrm>
            <a:off x="5105400" y="8382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AT" altLang="de-DE" b="1" i="1">
                <a:solidFill>
                  <a:srgbClr val="FF0000"/>
                </a:solidFill>
                <a:latin typeface="Arial" panose="020B0604020202020204" pitchFamily="34" charset="0"/>
                <a:cs typeface="Times New Roman" panose="02020603050405020304" pitchFamily="18" charset="0"/>
              </a:rPr>
              <a:t>Verhindern des Brand-</a:t>
            </a:r>
            <a:endParaRPr lang="de-AT" altLang="de-DE" b="1" i="1">
              <a:solidFill>
                <a:srgbClr val="FF0000"/>
              </a:solidFill>
              <a:latin typeface="Arial" panose="020B0604020202020204" pitchFamily="34" charset="0"/>
              <a:cs typeface="Arial" panose="020B0604020202020204" pitchFamily="34" charset="0"/>
            </a:endParaRPr>
          </a:p>
        </p:txBody>
      </p:sp>
      <p:sp>
        <p:nvSpPr>
          <p:cNvPr id="10269" name="Line 29"/>
          <p:cNvSpPr>
            <a:spLocks noChangeShapeType="1"/>
          </p:cNvSpPr>
          <p:nvPr/>
        </p:nvSpPr>
        <p:spPr bwMode="auto">
          <a:xfrm>
            <a:off x="5181600" y="1219200"/>
            <a:ext cx="3581400" cy="0"/>
          </a:xfrm>
          <a:prstGeom prst="line">
            <a:avLst/>
          </a:prstGeom>
          <a:noFill/>
          <a:ln w="317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10271" name="Text Box 31"/>
          <p:cNvSpPr txBox="1">
            <a:spLocks noChangeArrowheads="1"/>
          </p:cNvSpPr>
          <p:nvPr/>
        </p:nvSpPr>
        <p:spPr bwMode="auto">
          <a:xfrm>
            <a:off x="609600" y="45085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10272" name="Rectangle 32"/>
          <p:cNvSpPr>
            <a:spLocks noChangeArrowheads="1"/>
          </p:cNvSpPr>
          <p:nvPr/>
        </p:nvSpPr>
        <p:spPr bwMode="auto">
          <a:xfrm>
            <a:off x="685800" y="53467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73" name="Rectangle 33"/>
          <p:cNvSpPr>
            <a:spLocks noChangeArrowheads="1"/>
          </p:cNvSpPr>
          <p:nvPr/>
        </p:nvSpPr>
        <p:spPr bwMode="auto">
          <a:xfrm>
            <a:off x="685800" y="5727700"/>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10275" name="Text Box 35"/>
          <p:cNvSpPr txBox="1">
            <a:spLocks noChangeArrowheads="1"/>
          </p:cNvSpPr>
          <p:nvPr/>
        </p:nvSpPr>
        <p:spPr bwMode="auto">
          <a:xfrm>
            <a:off x="611188" y="1603648"/>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10277" name="Rectangle 37"/>
          <p:cNvSpPr>
            <a:spLocks noChangeArrowheads="1"/>
          </p:cNvSpPr>
          <p:nvPr/>
        </p:nvSpPr>
        <p:spPr bwMode="auto">
          <a:xfrm>
            <a:off x="684213" y="350043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4" name="Rectangle 8">
            <a:extLst>
              <a:ext uri="{FF2B5EF4-FFF2-40B4-BE49-F238E27FC236}">
                <a16:creationId xmlns:a16="http://schemas.microsoft.com/office/drawing/2014/main" id="{CC0C7734-418D-4CD4-ACF9-D9600940B328}"/>
              </a:ext>
            </a:extLst>
          </p:cNvPr>
          <p:cNvSpPr>
            <a:spLocks noChangeArrowheads="1"/>
          </p:cNvSpPr>
          <p:nvPr/>
        </p:nvSpPr>
        <p:spPr bwMode="auto">
          <a:xfrm>
            <a:off x="687760" y="6097488"/>
            <a:ext cx="304800" cy="3048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AT"/>
          </a:p>
        </p:txBody>
      </p:sp>
      <p:sp>
        <p:nvSpPr>
          <p:cNvPr id="25" name="Text Box 31">
            <a:extLst>
              <a:ext uri="{FF2B5EF4-FFF2-40B4-BE49-F238E27FC236}">
                <a16:creationId xmlns:a16="http://schemas.microsoft.com/office/drawing/2014/main" id="{2CECCE9B-81C5-42EF-ADC7-B70C357FF912}"/>
              </a:ext>
            </a:extLst>
          </p:cNvPr>
          <p:cNvSpPr txBox="1">
            <a:spLocks noChangeArrowheads="1"/>
          </p:cNvSpPr>
          <p:nvPr/>
        </p:nvSpPr>
        <p:spPr bwMode="auto">
          <a:xfrm>
            <a:off x="611560" y="6021288"/>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b="1">
                <a:solidFill>
                  <a:srgbClr val="FF3300"/>
                </a:solidFill>
                <a:latin typeface="Arial Black" panose="020B0A04020102020204" pitchFamily="34" charset="0"/>
              </a:rPr>
              <a:t>X</a:t>
            </a:r>
            <a:endParaRPr lang="de-AT" altLang="de-DE" b="1">
              <a:solidFill>
                <a:srgbClr val="FF3300"/>
              </a:solidFill>
              <a:latin typeface="Arial Black" panose="020B0A04020102020204" pitchFamily="34" charset="0"/>
            </a:endParaRPr>
          </a:p>
        </p:txBody>
      </p:sp>
      <p:sp>
        <p:nvSpPr>
          <p:cNvPr id="2" name="Foliennummernplatzhalter 1">
            <a:extLst>
              <a:ext uri="{FF2B5EF4-FFF2-40B4-BE49-F238E27FC236}">
                <a16:creationId xmlns:a16="http://schemas.microsoft.com/office/drawing/2014/main" id="{CE55A505-F51C-4EC3-B986-781569E76CC0}"/>
              </a:ext>
            </a:extLst>
          </p:cNvPr>
          <p:cNvSpPr>
            <a:spLocks noGrp="1"/>
          </p:cNvSpPr>
          <p:nvPr>
            <p:ph type="sldNum" sz="quarter" idx="12"/>
          </p:nvPr>
        </p:nvSpPr>
        <p:spPr/>
        <p:txBody>
          <a:bodyPr/>
          <a:lstStyle/>
          <a:p>
            <a:fld id="{FF09796B-29D3-4A1E-9CAA-FB72171FF086}" type="slidenum">
              <a:rPr lang="de-AT" altLang="de-DE" smtClean="0"/>
              <a:pPr/>
              <a:t>9</a:t>
            </a:fld>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50"/>
                                        </p:tgtEl>
                                        <p:attrNameLst>
                                          <p:attrName>style.visibility</p:attrName>
                                        </p:attrNameLst>
                                      </p:cBhvr>
                                      <p:to>
                                        <p:strVal val="visible"/>
                                      </p:to>
                                    </p:set>
                                    <p:anim calcmode="lin" valueType="num">
                                      <p:cBhvr additive="base">
                                        <p:cTn id="7" dur="500" fill="hold"/>
                                        <p:tgtEl>
                                          <p:spTgt spid="10250"/>
                                        </p:tgtEl>
                                        <p:attrNameLst>
                                          <p:attrName>ppt_x</p:attrName>
                                        </p:attrNameLst>
                                      </p:cBhvr>
                                      <p:tavLst>
                                        <p:tav tm="0">
                                          <p:val>
                                            <p:strVal val="0-#ppt_w/2"/>
                                          </p:val>
                                        </p:tav>
                                        <p:tav tm="100000">
                                          <p:val>
                                            <p:strVal val="#ppt_x"/>
                                          </p:val>
                                        </p:tav>
                                      </p:tavLst>
                                    </p:anim>
                                    <p:anim calcmode="lin" valueType="num">
                                      <p:cBhvr additive="base">
                                        <p:cTn id="8" dur="500" fill="hold"/>
                                        <p:tgtEl>
                                          <p:spTgt spid="102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68"/>
                                        </p:tgtEl>
                                        <p:attrNameLst>
                                          <p:attrName>style.visibility</p:attrName>
                                        </p:attrNameLst>
                                      </p:cBhvr>
                                      <p:to>
                                        <p:strVal val="visible"/>
                                      </p:to>
                                    </p:set>
                                    <p:anim calcmode="lin" valueType="num">
                                      <p:cBhvr additive="base">
                                        <p:cTn id="13" dur="500" fill="hold"/>
                                        <p:tgtEl>
                                          <p:spTgt spid="10268"/>
                                        </p:tgtEl>
                                        <p:attrNameLst>
                                          <p:attrName>ppt_x</p:attrName>
                                        </p:attrNameLst>
                                      </p:cBhvr>
                                      <p:tavLst>
                                        <p:tav tm="0">
                                          <p:val>
                                            <p:strVal val="0-#ppt_w/2"/>
                                          </p:val>
                                        </p:tav>
                                        <p:tav tm="100000">
                                          <p:val>
                                            <p:strVal val="#ppt_x"/>
                                          </p:val>
                                        </p:tav>
                                      </p:tavLst>
                                    </p:anim>
                                    <p:anim calcmode="lin" valueType="num">
                                      <p:cBhvr additive="base">
                                        <p:cTn id="14" dur="500" fill="hold"/>
                                        <p:tgtEl>
                                          <p:spTgt spid="10268"/>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10260"/>
                                        </p:tgtEl>
                                        <p:attrNameLst>
                                          <p:attrName>style.visibility</p:attrName>
                                        </p:attrNameLst>
                                      </p:cBhvr>
                                      <p:to>
                                        <p:strVal val="visible"/>
                                      </p:to>
                                    </p:set>
                                    <p:anim calcmode="lin" valueType="num">
                                      <p:cBhvr additive="base">
                                        <p:cTn id="18" dur="500" fill="hold"/>
                                        <p:tgtEl>
                                          <p:spTgt spid="10260"/>
                                        </p:tgtEl>
                                        <p:attrNameLst>
                                          <p:attrName>ppt_x</p:attrName>
                                        </p:attrNameLst>
                                      </p:cBhvr>
                                      <p:tavLst>
                                        <p:tav tm="0">
                                          <p:val>
                                            <p:strVal val="0-#ppt_w/2"/>
                                          </p:val>
                                        </p:tav>
                                        <p:tav tm="100000">
                                          <p:val>
                                            <p:strVal val="#ppt_x"/>
                                          </p:val>
                                        </p:tav>
                                      </p:tavLst>
                                    </p:anim>
                                    <p:anim calcmode="lin" valueType="num">
                                      <p:cBhvr additive="base">
                                        <p:cTn id="19" dur="500" fill="hold"/>
                                        <p:tgtEl>
                                          <p:spTgt spid="10260"/>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0275"/>
                                        </p:tgtEl>
                                        <p:attrNameLst>
                                          <p:attrName>style.visibility</p:attrName>
                                        </p:attrNameLst>
                                      </p:cBhvr>
                                      <p:to>
                                        <p:strVal val="visible"/>
                                      </p:to>
                                    </p:set>
                                    <p:anim calcmode="lin" valueType="num">
                                      <p:cBhvr additive="base">
                                        <p:cTn id="24" dur="500" fill="hold"/>
                                        <p:tgtEl>
                                          <p:spTgt spid="10275"/>
                                        </p:tgtEl>
                                        <p:attrNameLst>
                                          <p:attrName>ppt_x</p:attrName>
                                        </p:attrNameLst>
                                      </p:cBhvr>
                                      <p:tavLst>
                                        <p:tav tm="0">
                                          <p:val>
                                            <p:strVal val="0-#ppt_w/2"/>
                                          </p:val>
                                        </p:tav>
                                        <p:tav tm="100000">
                                          <p:val>
                                            <p:strVal val="#ppt_x"/>
                                          </p:val>
                                        </p:tav>
                                      </p:tavLst>
                                    </p:anim>
                                    <p:anim calcmode="lin" valueType="num">
                                      <p:cBhvr additive="base">
                                        <p:cTn id="25" dur="500" fill="hold"/>
                                        <p:tgtEl>
                                          <p:spTgt spid="10275"/>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0252"/>
                                        </p:tgtEl>
                                        <p:attrNameLst>
                                          <p:attrName>style.visibility</p:attrName>
                                        </p:attrNameLst>
                                      </p:cBhvr>
                                      <p:to>
                                        <p:strVal val="visible"/>
                                      </p:to>
                                    </p:set>
                                    <p:anim calcmode="lin" valueType="num">
                                      <p:cBhvr additive="base">
                                        <p:cTn id="30" dur="500" fill="hold"/>
                                        <p:tgtEl>
                                          <p:spTgt spid="10252"/>
                                        </p:tgtEl>
                                        <p:attrNameLst>
                                          <p:attrName>ppt_x</p:attrName>
                                        </p:attrNameLst>
                                      </p:cBhvr>
                                      <p:tavLst>
                                        <p:tav tm="0">
                                          <p:val>
                                            <p:strVal val="0-#ppt_w/2"/>
                                          </p:val>
                                        </p:tav>
                                        <p:tav tm="100000">
                                          <p:val>
                                            <p:strVal val="#ppt_x"/>
                                          </p:val>
                                        </p:tav>
                                      </p:tavLst>
                                    </p:anim>
                                    <p:anim calcmode="lin" valueType="num">
                                      <p:cBhvr additive="base">
                                        <p:cTn id="31" dur="500" fill="hold"/>
                                        <p:tgtEl>
                                          <p:spTgt spid="10252"/>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0254"/>
                                        </p:tgtEl>
                                        <p:attrNameLst>
                                          <p:attrName>style.visibility</p:attrName>
                                        </p:attrNameLst>
                                      </p:cBhvr>
                                      <p:to>
                                        <p:strVal val="visible"/>
                                      </p:to>
                                    </p:set>
                                    <p:anim calcmode="lin" valueType="num">
                                      <p:cBhvr additive="base">
                                        <p:cTn id="36" dur="500" fill="hold"/>
                                        <p:tgtEl>
                                          <p:spTgt spid="10254"/>
                                        </p:tgtEl>
                                        <p:attrNameLst>
                                          <p:attrName>ppt_x</p:attrName>
                                        </p:attrNameLst>
                                      </p:cBhvr>
                                      <p:tavLst>
                                        <p:tav tm="0">
                                          <p:val>
                                            <p:strVal val="0-#ppt_w/2"/>
                                          </p:val>
                                        </p:tav>
                                        <p:tav tm="100000">
                                          <p:val>
                                            <p:strVal val="#ppt_x"/>
                                          </p:val>
                                        </p:tav>
                                      </p:tavLst>
                                    </p:anim>
                                    <p:anim calcmode="lin" valueType="num">
                                      <p:cBhvr additive="base">
                                        <p:cTn id="37" dur="500" fill="hold"/>
                                        <p:tgtEl>
                                          <p:spTgt spid="10254"/>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0262"/>
                                        </p:tgtEl>
                                        <p:attrNameLst>
                                          <p:attrName>style.visibility</p:attrName>
                                        </p:attrNameLst>
                                      </p:cBhvr>
                                      <p:to>
                                        <p:strVal val="visible"/>
                                      </p:to>
                                    </p:set>
                                    <p:anim calcmode="lin" valueType="num">
                                      <p:cBhvr additive="base">
                                        <p:cTn id="42" dur="500" fill="hold"/>
                                        <p:tgtEl>
                                          <p:spTgt spid="10262"/>
                                        </p:tgtEl>
                                        <p:attrNameLst>
                                          <p:attrName>ppt_x</p:attrName>
                                        </p:attrNameLst>
                                      </p:cBhvr>
                                      <p:tavLst>
                                        <p:tav tm="0">
                                          <p:val>
                                            <p:strVal val="0-#ppt_w/2"/>
                                          </p:val>
                                        </p:tav>
                                        <p:tav tm="100000">
                                          <p:val>
                                            <p:strVal val="#ppt_x"/>
                                          </p:val>
                                        </p:tav>
                                      </p:tavLst>
                                    </p:anim>
                                    <p:anim calcmode="lin" valueType="num">
                                      <p:cBhvr additive="base">
                                        <p:cTn id="43" dur="500" fill="hold"/>
                                        <p:tgtEl>
                                          <p:spTgt spid="10262"/>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0271"/>
                                        </p:tgtEl>
                                        <p:attrNameLst>
                                          <p:attrName>style.visibility</p:attrName>
                                        </p:attrNameLst>
                                      </p:cBhvr>
                                      <p:to>
                                        <p:strVal val="visible"/>
                                      </p:to>
                                    </p:set>
                                    <p:anim calcmode="lin" valueType="num">
                                      <p:cBhvr additive="base">
                                        <p:cTn id="48" dur="500" fill="hold"/>
                                        <p:tgtEl>
                                          <p:spTgt spid="10271"/>
                                        </p:tgtEl>
                                        <p:attrNameLst>
                                          <p:attrName>ppt_x</p:attrName>
                                        </p:attrNameLst>
                                      </p:cBhvr>
                                      <p:tavLst>
                                        <p:tav tm="0">
                                          <p:val>
                                            <p:strVal val="0-#ppt_w/2"/>
                                          </p:val>
                                        </p:tav>
                                        <p:tav tm="100000">
                                          <p:val>
                                            <p:strVal val="#ppt_x"/>
                                          </p:val>
                                        </p:tav>
                                      </p:tavLst>
                                    </p:anim>
                                    <p:anim calcmode="lin" valueType="num">
                                      <p:cBhvr additive="base">
                                        <p:cTn id="49" dur="500" fill="hold"/>
                                        <p:tgtEl>
                                          <p:spTgt spid="10271"/>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0-#ppt_w/2"/>
                                          </p:val>
                                        </p:tav>
                                        <p:tav tm="100000">
                                          <p:val>
                                            <p:strVal val="#ppt_x"/>
                                          </p:val>
                                        </p:tav>
                                      </p:tavLst>
                                    </p:anim>
                                    <p:anim calcmode="lin" valueType="num">
                                      <p:cBhvr additive="base">
                                        <p:cTn id="55"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utoUpdateAnimBg="0"/>
      <p:bldP spid="10252" grpId="0" autoUpdateAnimBg="0"/>
      <p:bldP spid="10254" grpId="0" autoUpdateAnimBg="0"/>
      <p:bldP spid="10260" grpId="0" autoUpdateAnimBg="0"/>
      <p:bldP spid="10262" grpId="0" autoUpdateAnimBg="0"/>
      <p:bldP spid="10268" grpId="0" autoUpdateAnimBg="0"/>
      <p:bldP spid="10271" grpId="0" autoUpdateAnimBg="0"/>
      <p:bldP spid="10275" grpId="0" autoUpdateAnimBg="0"/>
      <p:bldP spid="25" grpId="0" autoUpdateAnimBg="0"/>
    </p:bldLst>
  </p:timing>
</p:sld>
</file>

<file path=ppt/theme/theme1.xml><?xml version="1.0" encoding="utf-8"?>
<a:theme xmlns:a="http://schemas.openxmlformats.org/drawingml/2006/main" name="1_Vorlage Power Point FLA Gold1">
  <a:themeElements>
    <a:clrScheme name="1_Vorlage Power Point FLA Gold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Vorlage Power Point FLA Gold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Vorlage Power Point FLA Gold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Vorlage Power Point FLA Gold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Vorlage Power Point FLA Gold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Vorlage Power Point FLA Gold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Vorlage Power Point FLA Gold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Vorlage Power Point FLA Gold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Vorlage Power Point FLA Gold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Vorlage Power Point FLA Gold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Vorlage Power Point FLA Gold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Vorlage Power Point FLA Gold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Vorlage Power Point FLA Gold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Vorlage Power Point FLA Gold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1931</Words>
  <Application>Microsoft Office PowerPoint</Application>
  <PresentationFormat>Bildschirmpräsentation (4:3)</PresentationFormat>
  <Paragraphs>334</Paragraphs>
  <Slides>31</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31</vt:i4>
      </vt:variant>
    </vt:vector>
  </HeadingPairs>
  <TitlesOfParts>
    <vt:vector size="39" baseType="lpstr">
      <vt:lpstr>Arial</vt:lpstr>
      <vt:lpstr>Arial Black</vt:lpstr>
      <vt:lpstr>Calibri</vt:lpstr>
      <vt:lpstr>Kravitz Thermal</vt:lpstr>
      <vt:lpstr>Times New Roman</vt:lpstr>
      <vt:lpstr>Verdana</vt:lpstr>
      <vt:lpstr>Wingdings</vt:lpstr>
      <vt:lpstr>1_Vorlage Power Point FLA Gold1</vt:lpstr>
      <vt:lpstr>NÖ Feuerwehrleistungsabzeichen in Gold  (FLA Gold)</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Bretterbauer</dc:creator>
  <cp:lastModifiedBy>Franz Bretterbauer</cp:lastModifiedBy>
  <cp:revision>71</cp:revision>
  <dcterms:created xsi:type="dcterms:W3CDTF">2003-02-18T17:33:28Z</dcterms:created>
  <dcterms:modified xsi:type="dcterms:W3CDTF">2022-01-24T07:55:05Z</dcterms:modified>
</cp:coreProperties>
</file>