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3"/>
  </p:notes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9" r:id="rId29"/>
    <p:sldId id="284" r:id="rId30"/>
    <p:sldId id="285" r:id="rId31"/>
    <p:sldId id="286" r:id="rId32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53" autoAdjust="0"/>
    <p:restoredTop sz="94652" autoAdjust="0"/>
  </p:normalViewPr>
  <p:slideViewPr>
    <p:cSldViewPr>
      <p:cViewPr varScale="1">
        <p:scale>
          <a:sx n="86" d="100"/>
          <a:sy n="86" d="100"/>
        </p:scale>
        <p:origin x="64" y="1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3B3E3-C47B-4CC7-BEBB-7FC09AFFCFD0}" type="datetimeFigureOut">
              <a:rPr lang="de-AT" smtClean="0"/>
              <a:t>16.03.2022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73D4-5DFE-4E35-BB09-4ADB65BD08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085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38916" name="Picture 4" descr="Hintergrund Foliengestaltu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fld id="{1DF4DFAF-89B6-4250-BEF7-8A046EB9E9A6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800" i="1">
                <a:latin typeface="Arial" panose="020B0604020202020204" pitchFamily="34" charset="0"/>
              </a:rPr>
              <a:t>Niederösterreichischer Landesfeuerwehrverband</a:t>
            </a:r>
            <a:br>
              <a:rPr lang="de-AT" altLang="de-DE" sz="800" i="1">
                <a:latin typeface="Arial" panose="020B0604020202020204" pitchFamily="34" charset="0"/>
              </a:rPr>
            </a:br>
            <a:r>
              <a:rPr lang="de-AT" altLang="de-DE" sz="1200">
                <a:solidFill>
                  <a:srgbClr val="777777"/>
                </a:solidFill>
                <a:latin typeface="Kravitz Thermal" panose="00000400000000000000" pitchFamily="2" charset="0"/>
              </a:rPr>
              <a:t>Bezirksfeuerwehrkommando Zwettl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EE386-E53B-4189-89F9-42F0F546DB84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7138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59B93-77B5-44DD-9321-928F9F935A2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61202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8320E-A68D-426A-9525-E711324346C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4714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92F97-7D73-4B4B-8DFB-6228F40DB49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774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CEFDF-2D31-4CC7-8CFC-E11B6D732DF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68028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819E2-0099-4135-A1BA-3D4DC7195C7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24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45EF3-D7A7-46AB-8BC0-F796D191435E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76173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83993-C35A-48AF-80F8-A79A30F549F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01624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085E9-F30A-45C4-8196-C2D356C704C4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2981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C5B84-8682-49FA-A520-E84B97CE01F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18543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37892" name="Picture 4" descr="Hintergrund Foliengestaltu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de-AT" altLang="de-DE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n-lt"/>
              </a:defRPr>
            </a:lvl1pPr>
          </a:lstStyle>
          <a:p>
            <a:fld id="{EEEE4ABD-C88E-41D8-9279-E9D9173E8F63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 sz="1200">
              <a:solidFill>
                <a:srgbClr val="777777"/>
              </a:solidFill>
              <a:latin typeface="Kravitz Thermal" panose="00000400000000000000" pitchFamily="2" charset="0"/>
            </a:endParaRPr>
          </a:p>
        </p:txBody>
      </p:sp>
      <p:pic>
        <p:nvPicPr>
          <p:cNvPr id="37899" name="Picture 11" descr="fla_gold_4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1811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78275"/>
            <a:ext cx="7772400" cy="822325"/>
          </a:xfrm>
        </p:spPr>
        <p:txBody>
          <a:bodyPr/>
          <a:lstStyle/>
          <a:p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NÖ Feuerwehrleistungsabzeichen in Gold </a:t>
            </a:r>
            <a:b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(FLA Gold)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altLang="de-DE" sz="2400" b="1" dirty="0">
                <a:latin typeface="Verdana" panose="020B0604030504040204" pitchFamily="34" charset="0"/>
              </a:rPr>
              <a:t>Disziplin: 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„Führungsverfahren“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Beispiel 4</a:t>
            </a:r>
            <a:endParaRPr lang="de-DE" altLang="de-DE" dirty="0"/>
          </a:p>
        </p:txBody>
      </p:sp>
      <p:pic>
        <p:nvPicPr>
          <p:cNvPr id="39940" name="Picture 4" descr="fla_gold_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A896887-AB67-4C8A-BD6D-3CE844B8E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F4DFAF-89B6-4250-BEF7-8A046EB9E9A6}" type="slidenum">
              <a:rPr lang="de-AT" altLang="de-DE" smtClean="0"/>
              <a:pPr/>
              <a:t>1</a:t>
            </a:fld>
            <a:endParaRPr lang="de-AT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des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Befehl</a:t>
            </a:r>
          </a:p>
          <a:p>
            <a:endParaRPr lang="de-AT" altLang="de-DE" dirty="0">
              <a:latin typeface="Wingdings" panose="05000000000000000000" pitchFamily="2" charset="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 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eine Meldung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Dienstanweisung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mündlichen Bescheid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Anordnung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9600" y="1600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446CDC9-EBC3-48F8-8A96-A2395C0E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 </a:t>
            </a: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FF A-Dorf </a:t>
            </a: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  <a:b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b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ENTSCHLUSS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04800" y="43434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1752600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Schadenslage</a:t>
            </a:r>
            <a:b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Dachstuhl des Wohngebäudes in Brand, Nachbarhaus gefährdet, Besitzer leicht verletzt, keine Tiere in Gefahr 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Eigene Lage</a:t>
            </a:r>
            <a:b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HLF3, HLF1, MTF, 14 Mitglieder, FF B-Dorf und C-Dorf bereits ausgerückt, Polizei u. Rettung verständigt</a:t>
            </a:r>
          </a:p>
          <a:p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Allgemeine Lage</a:t>
            </a:r>
            <a:b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Südwind 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04800" y="21336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04800" y="32766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81000" y="2514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81000" y="2895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81000" y="3581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81000" y="4724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1000" y="60212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8600" y="5613047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Brandausbreitung auf Nachbarobjekte verhindern, Brandbekämpfung durchführen, Verletzten betreuen, Sicherstellung Löschwasserversorgung.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8C0F901-3AE7-43DB-9D1C-96BAE3AD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build="p" autoUpdateAnimBg="0"/>
      <p:bldP spid="133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HLF3 verhindert Übergreifen des Brandes auf das rechte Nachbarobjekt, Wasserversorgung durch HLF1;</a:t>
            </a:r>
          </a:p>
          <a:p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HLF1 führt Wasserversorgung für das HLF3 aus dem Löschwasserbehälter durch.</a:t>
            </a: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MTF: errichtet Einsatzleitung vor Haus 24, betreut den verletzten Hausbesitzer und stellt das Einvernehmen mit Polizei und Rettung her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81000" y="2590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81000" y="3352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810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81000" y="4419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81000" y="4800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81000" y="5105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81000" y="5486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421E97F-4101-4921-8E37-1A694268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12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6976C9DF-FCC5-475C-9B4A-1D4B38BF6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E065FCB7-96C7-48D6-8FC4-2EC0E1F69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Atemschutzsammelplatz bei Haus 22 durch FF B-Dorf,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Sonstiges im Bedarfsfall bei der Einsatzleitung MTF A-Dorf bei Haus 24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5BB18569-010F-4C81-9E51-7E0ACFA56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94264"/>
            <a:ext cx="853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MTF A-Dorf bei Haus </a:t>
            </a:r>
            <a:r>
              <a:rPr lang="de-DE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Nr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24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23689E67-6415-4029-8825-8ABC181A6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29549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2D8D2735-DE93-46CC-8B06-1A03799A1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627751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40109919-051D-41CA-8563-B0CA717FF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15249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6DB212F2-145F-4047-B9DA-8CE31D650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47631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C78B773B-65EB-408B-AA5F-78425C7B72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90CA857-6A97-48F4-B4CF-DD09D77D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13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8247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Gruppenkommandant HLF2 der FF B-Dorf meldet: 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Beim Innenangriff ist ein Atemschutzgeräteträger von der Treppe gefallen und schwer verletzt, Luftvorrat ist bereits knapp. Rettung ist mit dem verletzten Hausbesitzer ins Krankenhaus gefahren.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7) Sie führen eine neuerliche Lagefeststellung durch und fassen folgenden Entschluss: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725755A-FB4C-459C-BDFF-82C56CA8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14</a:t>
            </a:fld>
            <a:endParaRPr lang="de-AT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Kreuzen Sie aus den folgenden Möglichkeiten jene zwei Maßnahmen an, die Sie als Einsatzleiter zuerst anordnen müssen.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Sofortiger Einsatz des bereitstehenden 	Reservetrupps für die Rettung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Schützen einstellen und nur Brandbekämpfung 	durchführen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Abschnittsfeuerwehrkommandanten verständigen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Löschwasserversorgung über längere Strecke 	vorbereiten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Rettung (nochmals) anfordern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Überprüfung der Einsatzzeiten anordnen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Strom abschalten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Presse verständigen</a:t>
            </a:r>
          </a:p>
          <a:p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5800" y="24034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5800" y="3505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85800" y="426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85800" y="5410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85800" y="5029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09600" y="1600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09600" y="419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9F88A3A-6AFB-4177-8ABC-76CDCA73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utoUpdateAnimBg="0"/>
      <p:bldP spid="1742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Welche Maßnahmen sind nach dem Einrücken in das Feuerwehrhaus bei Einsatzende zu veranlassen? Führen Sie mindestens zwei Antworten an.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755650" y="4581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0EA2798-11B7-4DC5-9307-90E54B53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055688"/>
            <a:ext cx="91440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5354" bIns="0">
            <a:spAutoFit/>
          </a:bodyPr>
          <a:lstStyle>
            <a:lvl1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		Aufgabe B Technischer Einsatz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b="1" dirty="0">
              <a:cs typeface="Times New Roman" panose="02020603050405020304" pitchFamily="18" charset="0"/>
            </a:endParaRPr>
          </a:p>
          <a:p>
            <a:pPr eaLnBrk="0" hangingPunct="0"/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Sie sind Mitglied der FF „A-Dorf“ und sind als Zugskommandant eingeteilt. Die Feuerwehr ist mit folgenden, den Richtlinien des NÖ LFV bzw. ÖBFV entsprechenden Fahrzeugen ausgerüstet: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1 HLF2	1 MTF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Weiters sind in unmittelbarer Nähe weitere, den Richtlinien entsprechend ausgerüstete Einsatzfahrzeuge stationiert.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FF B-Dorf		1 VRF		</a:t>
            </a:r>
            <a:r>
              <a:rPr lang="en-GB" altLang="de-DE" dirty="0">
                <a:latin typeface="Arial" panose="020B0604020202020204" pitchFamily="34" charset="0"/>
                <a:cs typeface="Arial" panose="020B0604020202020204" pitchFamily="34" charset="0"/>
              </a:rPr>
              <a:t>1 KDOF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en-GB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FF C-Dorf	1 HLF1, 1 WLF (m. Kran), 1 Abschleppanhänger</a:t>
            </a:r>
          </a:p>
          <a:p>
            <a:pPr eaLnBrk="0" hangingPunct="0"/>
            <a:endParaRPr lang="de-DE" altLang="de-DE" sz="2000" dirty="0"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6448190-A864-44F3-8B3F-BA3DD8D8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17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8BF1835-82B3-46D7-A629-6AE838C08F49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An einem regnerischen Sommertag werden die Feuerwehren A-Dorf und B-Dorf durch die Bezirksalarmzentrale um 18.25 Uhr zu einem Verkehrsunfall mit Menschenrettung auf der Kreuzung Hauptstraße – Kremser-Straße gerufen (Alarmstufe 2).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Als Sie im Feuerwehrhaus eintreffen, sind bereits einige Mitglieder anwesend. Insgesamt treffen 15 Mitglieder aufgrund der Alarmierung ein. 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Aufgrund der Einsatzleiterliste Ihrer Feuerwehr sind Sie bei diesem Einsatz Einsatzleiter.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Um 18.30 Uhr rückt die Feuerwehr mit allen Fahrzeugen zu diesem Einsatz aus.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96CC3C4-49A4-4F18-9823-D536D068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18</a:t>
            </a:fld>
            <a:endParaRPr lang="de-AT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Kreuzen Sie drei Maßnahmen bzw. Anordnungen an, die Sie vor oder auf der Fahrt zum ca. 1 km entfernten Einsatzort treffen können.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Ausrückmeldung absetzen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Befehlsstelle errichten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Befehl nach dem Muster LEDVV erteilen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Mannschaft über die geplante Kommandositzung 	informieren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Einsatzsofortmeldung absetzen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Mannschaft auf den Einsatz vorbereiten</a:t>
            </a:r>
          </a:p>
          <a:p>
            <a:r>
              <a:rPr lang="de-AT" altLang="de-DE" dirty="0"/>
              <a:t>	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Nachfragen bei BAZ, ob Rettung und Polizei informiert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Verkehrssachverständigen informieren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981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" y="2743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2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57200" y="3860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57200" y="4241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68313" y="4632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81000" y="1905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81000" y="41656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468313" y="50085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95288" y="45513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A947110-2A23-4E91-9C50-62EA7AF3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19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utoUpdateAnimBg="0"/>
      <p:bldP spid="21517" grpId="0" autoUpdateAnimBg="0"/>
      <p:bldP spid="215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079500"/>
            <a:ext cx="9144000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5354" bIns="0">
            <a:spAutoFit/>
          </a:bodyPr>
          <a:lstStyle>
            <a:lvl1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		Aufgabe A Brandeinsatz</a:t>
            </a:r>
            <a:endParaRPr lang="de-DE" altLang="de-DE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Sie sind Mitglied der Freiwilligen Feuerwehr „A-Dorf“ und als Zugskommandant eingeteilt.</a:t>
            </a:r>
          </a:p>
          <a:p>
            <a:pPr eaLnBrk="0" hangingPunct="0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Die Feuerwehr ist mit folgenden, den Richtlinien des NÖ LFV bzw. ÖBFV entsprechenden Fahrzeugen, ausgerüstet:	</a:t>
            </a: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		1 HLF3 	1 HLF1	 1 MTF</a:t>
            </a:r>
          </a:p>
          <a:p>
            <a:pPr eaLnBrk="0" hangingPunct="0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Weiters sind in unmittelbarer Nähe weitere den Richtlinien entsprechend ausgerüstete Einsatzfahrzeuge stationiert, die bei einem Brandeinsatz der Alarmstufe 3 mit alarmiert werden: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	FF B – Dorf: 	1 HLF2   	1 MTF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FF C – Dorf: 	1 HLF1 	1 MTF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7F7A783-46F2-4E8A-9EEC-60D2A941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0091A38-BA91-45B2-9C15-DAA14A59231B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2) Was ist Ihre erste Tätigkeit als Einsatzleiter nach dem Eintreffen am Einsatzort?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Aufnahme der Personalien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Sicherstellung von Wertgegenstände der Unfallsbeteiligten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Feststellen der Lage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Unfallszeugen feststellen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Verkehrsregelung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Freimachen der Kreuzung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  <a:endParaRPr lang="de-DE" altLang="de-DE">
              <a:cs typeface="Times New Roman" panose="02020603050405020304" pitchFamily="18" charset="0"/>
            </a:endParaRPr>
          </a:p>
          <a:p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2438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2819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" y="3200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7200" y="3581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81000" y="2362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257BD4D-4078-4753-93CA-F8B64E48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000125" y="747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614488" y="121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566863" y="117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3560" name="Picture 8" descr="Vu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B29B96E-8749-4609-A852-7786673A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21</a:t>
            </a:fld>
            <a:endParaRPr lang="de-AT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8600" y="692150"/>
            <a:ext cx="8915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indent="-19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Sie haben folgende Lage festgestellt:</a:t>
            </a:r>
          </a:p>
          <a:p>
            <a:endParaRPr lang="de-AT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2 PKW sind aus unbekannter Ursache zusammengeprallt</a:t>
            </a:r>
            <a:endParaRPr lang="de-AT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Ein Lenker eingeklemmt und verletzt</a:t>
            </a:r>
            <a:endParaRPr lang="de-AT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Beide Fahrzeuge total beschädigt und fahrunfähig</a:t>
            </a:r>
            <a:endParaRPr lang="de-AT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Öl und Treibstoff fließen aus</a:t>
            </a:r>
            <a:endParaRPr lang="de-AT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Die Motoren sind abgestellt</a:t>
            </a:r>
            <a:endParaRPr lang="de-AT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Starkes Verkehrsaufkommen auf allen Zufahrtsstraßen </a:t>
            </a:r>
          </a:p>
          <a:p>
            <a:pPr>
              <a:buFontTx/>
              <a:buChar char="•"/>
            </a:pP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Meldung der BAZ: FF B-Dorf ausgerückt, Rettung und  Polizei sind unterwegs</a:t>
            </a:r>
          </a:p>
          <a:p>
            <a:pPr>
              <a:buFontTx/>
              <a:buChar char="•"/>
            </a:pP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Für die Fahrzeugbergung ist ein Kran erforderlich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E3C298F-A046-45C8-811E-FC701C95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22</a:t>
            </a:fld>
            <a:endParaRPr lang="de-AT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3) Worin liegt die größte Gefahr? (Beurteilung der Schadenslage)</a:t>
            </a:r>
            <a:endParaRPr lang="de-DE" altLang="de-DE">
              <a:cs typeface="Times New Roman" panose="02020603050405020304" pitchFamily="18" charset="0"/>
            </a:endParaRPr>
          </a:p>
          <a:p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Behinderung durch Passanten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Verunreinigung der Straße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Gefährdung durch den Straßenverkehr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Entstehung eines Verkehrsstaus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Einsatzkräfte können ausrutschen</a:t>
            </a:r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85800" y="4572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09600" y="3048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9A35135-0325-486F-8690-7F5A6423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23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683568" y="577172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37120" y="533400"/>
            <a:ext cx="89154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Aufbringen von Ölbindemittel, Freimachen von 	Verkehrswegen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Vorschriftsmäßiges Absichern der Einsatzstelle und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dreifachen Brandschutz aufbauen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Verständigung des Abschnittsfeuerwehrkommandanten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Kfz-Sachverständigen der Versicherung verständigen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Einsatz FF A-Dorf (wozu?): </a:t>
            </a:r>
          </a:p>
          <a:p>
            <a:endParaRPr lang="de-AT" altLang="de-DE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Einsatz FF B-Dorf (wozu?): </a:t>
            </a: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Alarmierung zusätzlicher Einsatzkräfte 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FF C-Dorf (wozu?) </a:t>
            </a:r>
          </a:p>
          <a:p>
            <a:pPr>
              <a:buFont typeface="Wingdings" panose="05000000000000000000" pitchFamily="2" charset="2"/>
              <a:buNone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Fahrzeuge sicherstellen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Einsatzleitung bei Haus Kremser Straße 23 aufbauen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Fahrzeuge nach der Menschrettung stehen lassen und 	einrücken</a:t>
            </a:r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1295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58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85800" y="35099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85800" y="430624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09600" y="1219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3413" y="3429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09600" y="423004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924300" y="4941168"/>
            <a:ext cx="414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Fahrzeugbergung mit Kran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886200" y="5363443"/>
            <a:ext cx="4343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609600" y="1981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685800" y="2819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85800" y="468741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685800" y="538256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685800" y="614853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33413" y="461121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053136" y="4581127"/>
            <a:ext cx="3829607" cy="4909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938464" y="4221088"/>
            <a:ext cx="39442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AT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 Rettungsgerät in Reserve</a:t>
            </a:r>
            <a:endParaRPr lang="de-DE" altLang="de-DE" sz="2000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66800" y="571648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Line 16">
            <a:extLst>
              <a:ext uri="{FF2B5EF4-FFF2-40B4-BE49-F238E27FC236}">
                <a16:creationId xmlns:a16="http://schemas.microsoft.com/office/drawing/2014/main" id="{78DA3FE9-5F28-4EB6-B66A-E76E9B5185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6712" y="4293095"/>
            <a:ext cx="3829607" cy="4909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28B37AB2-B8BF-4844-8972-0690CCD50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3501008"/>
            <a:ext cx="39442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Verletztenbetreuung und Befreiung des Lenkers</a:t>
            </a:r>
            <a:endParaRPr lang="de-DE" altLang="de-DE" sz="2000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2562C24-8001-4B18-94C2-A7247EB5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utoUpdateAnimBg="0"/>
      <p:bldP spid="26635" grpId="0" autoUpdateAnimBg="0"/>
      <p:bldP spid="26636" grpId="0" autoUpdateAnimBg="0"/>
      <p:bldP spid="26638" grpId="0" autoUpdateAnimBg="0"/>
      <p:bldP spid="26643" grpId="0" autoUpdateAnimBg="0"/>
      <p:bldP spid="26650" grpId="0" autoUpdateAnimBg="0"/>
      <p:bldP spid="21" grpId="0" autoUpdateAnimBg="0"/>
      <p:bldP spid="25" grpId="0" autoUpdateAnimBg="0"/>
      <p:bldP spid="2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des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einen mündlichen Bescheid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einen Befehl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 Weisung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 Meldung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 Dienstanweisung</a:t>
            </a:r>
            <a:endParaRPr lang="de-DE" altLang="de-DE" dirty="0">
              <a:cs typeface="Times New Roman" panose="02020603050405020304" pitchFamily="18" charset="0"/>
            </a:endParaRPr>
          </a:p>
          <a:p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09600" y="2286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CECA952-EA88-4742-9AB4-1FE89EAC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304800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Sie geben als Einsatzleiter an die </a:t>
            </a:r>
            <a:r>
              <a:rPr lang="de-AT" altLang="de-DE" b="1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GKDTen</a:t>
            </a: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 der FF A-Dorf </a:t>
            </a:r>
            <a:r>
              <a:rPr lang="de-DE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folgenden Befehl: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2. ENTSCHLUSS:</a:t>
            </a:r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Schadenslage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Verkehrsunfall mit 2 PKW, 1 eingeklemmte Person, Treibstoff- und Ölaustritt,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 Lage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HLF2, MTF und 15 Mitglieder; Polizei, Rettung und FF B-Dorf bereits alarmiert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Lage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Regen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" y="5486400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Absichern der Einsatzstelle, Brandschutz aufbauen, Rettung und Betreuung des Verletzen, Bergemaßnahmen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Verhindern v. Umweltgefährdung, Straße freimachen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04800" y="41910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04800" y="23622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04800" y="34290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81000" y="2667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81000" y="3048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81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81000" y="4495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5288" y="62372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0A9CD6F-A34A-4E9E-AD04-7132C8D2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autoUpdateAnimBg="0"/>
      <p:bldP spid="2867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de-DE" altLang="de-DE">
              <a:cs typeface="Times New Roman" panose="02020603050405020304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HLF2: </a:t>
            </a:r>
            <a:r>
              <a:rPr lang="de-DE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dreif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Brandschutz aufbauen, Menschenrettung und Betreuung des Verletzten durchführen, austretende Flüssigkeiten binden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MTF: Absichern der Einsatzstelle und Errichten der Einsatzleitung vor dem Haus Kremser Straße 23, Alarmierung der FF C-Dorf zur Fahrzeugbergung mit Kran, Herstellen des Einvernehmens mit Polizei und Rettung</a:t>
            </a:r>
            <a:endParaRPr lang="de-AT" altLang="de-DE" dirty="0">
              <a:cs typeface="Times New Roman" panose="02020603050405020304" pitchFamily="18" charset="0"/>
            </a:endParaRPr>
          </a:p>
          <a:p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81000" y="1828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81000" y="2971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1000" y="3657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810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81000" y="4419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81000" y="4800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81000" y="5181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81000" y="5562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C39AE5E-EF97-4691-867F-18811294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27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E212AE48-7A0F-4221-98B4-BF14AA861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8D764F77-C9C6-4A29-9D4D-9266DD9C8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 Bedarfsfall bei der Einsatzleitung MTF A-Dorf bei Haus Kremser Straße 23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460AADBF-175C-4BCD-B292-BFDAE9E7C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53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MTF A-Dorf bei Haus Kremser Straße 23, 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74A8C68A-0D13-4AA6-96CA-EF0400E86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39E8AA81-E5ED-4C22-BCB9-E4C73D404E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5074F050-8F0F-4ACA-8595-3D6B1162D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42E1B8AD-2759-42CE-A819-41412F5DE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676C93C8-9C8A-4E84-BB5A-E803CE776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F30B08C-1D26-4F65-AB6D-B40F6DA9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28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303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Folgebeurteilung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Zuge der Bergungsmaßnahmen wird festgestellt, dass ein PKW über einem beschädigten Kabelverteilerschrank (E-Verteiler) steht.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führen eine neuerliche Lagefeststellung durch und fassen folgenden Entschluss: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Kreuzen Sie aus den folgenden Möglichkeiten jene zwei Maßnahmen an, die Sie als Einsatzleiter aufgrund der neuen Lage zuerst anordnen müssen: </a:t>
            </a:r>
            <a:endParaRPr lang="de-AT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524437B-23E2-4B43-8D37-E118E9E4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29</a:t>
            </a:fld>
            <a:endParaRPr lang="de-AT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42988"/>
            <a:ext cx="9144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Am Bewerbstag wird Ihre Feuerwehr durch die Bezirksalarmzentrale um 15.45 Uhr zu einem Dachstuhlbrand </a:t>
            </a:r>
            <a:b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in „A-Dorf“ Landstraße 25 </a:t>
            </a:r>
            <a:r>
              <a:rPr lang="de-AT" altLang="de-DE">
                <a:latin typeface="Arial" panose="020B0604020202020204" pitchFamily="34" charset="0"/>
                <a:cs typeface="Times New Roman" panose="02020603050405020304" pitchFamily="18" charset="0"/>
              </a:rPr>
              <a:t>(Alarmstufe 3)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alarmiert: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Als Sie im Feuerwehrhaus eintreffen, sind bereits einige Mitglieder Ihrer Feuerwehr anwesend. Insgesamt treffen 14 Mitglieder aufgrund der Alarmierung ein.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Durch die Festlegung in der Einsatzleiterliste sind Sie bei diesem Einsatz Einsatzleiter.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Um 15.50 Uhr rückt die Feuerwehr mit allen Fahrzeugen zum Einsatz aus.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3052621-6140-4D0D-B322-AEB754F6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3</a:t>
            </a:fld>
            <a:endParaRPr lang="de-AT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93675"/>
            <a:ext cx="89154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Mannschaft mit Gummistiefel und Gummi- 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handschuhe ausrüsten und Bergung weiterführen</a:t>
            </a: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sofortige Stromabschaltung durch das 	Energieversorgungsunternehmen veranlassen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Schadensstelle mit Schaum abdecken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Alarmierung des Abschnittsfeuerwehrkommandanten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Alarmierung einer Schadstoffgruppe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sofortige Unterbrechung der Bergung der beiden 	PKW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Verständigung eines Sachbearbeiters der NÖ 	Landesregierung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sofort Absperrbereich festlegen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Straßenmeisterei verständigen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Bezirkshauptmannschaft ( Wasserrechtsbehörde ) 	verständigen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Bergung fortsetzen und beschädigten Verteiler mit 	Kunststoffplane abdecken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334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2438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3400" y="103177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33400" y="34597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334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33400" y="2819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33400" y="3505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533400" y="426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334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33400" y="5029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33400" y="5715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57200" y="95557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57200" y="2743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5E446BA-E69C-4376-956E-2E676A31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30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utoUpdateAnimBg="0"/>
      <p:bldP spid="3278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Maßnahmen sind unmittelbar nach dem Einrücken in das FW-Haus zu setzen? </a:t>
            </a:r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Führen Sie mindestens zwei Maßnahmen an.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55650" y="4581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3991D12-843D-4B85-A69F-DAA4A661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31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114425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Kreuzen Sie drei Maßnahmen, bzw. Anordnungen an, die Sie vor oder auf der Fahrt zum ca. 1 km entfernten Einsatzort treffen können.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auf ordnungsgemäße Einsatzbekleidung achten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Befehlsstelle einrichten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Mannschaft auf den Einsatz vorbereiten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Befehl LED geben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Absetzen einer Lagemeldung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Einsatzsofortmeldung absetzen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Mannschaft einteilen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2562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2943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3324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3705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4086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" y="4467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57200" y="4848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" y="248602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" y="324802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81000" y="477202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3FE8E31-21A8-40B3-B94E-965DFB7DB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utoUpdateAnimBg="0"/>
      <p:bldP spid="51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512888"/>
            <a:ext cx="9144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2) Was ist Ihre erste Tätigkeit als Einsatzleiter nach dem Eintreffen am Einsatzort?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Evakuieren der Bewohner des Nachbarobjektes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Bezirksfeuerwehrkommandant verständigen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Brandursache feststellen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Errichten der Einsatzleitstelle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Amtsarzt verständigen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Lagefeststellung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3400" y="2655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3036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3417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3798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" y="4179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33400" y="4560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448468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5CBE09F-A581-4206-8769-43F42BD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700213" y="117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481138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7176" name="Picture 8" descr="Führungsverfahren_Beispiel_4_BE_Bild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-4763"/>
            <a:ext cx="10820400" cy="6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495800" y="647700"/>
            <a:ext cx="800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267200" y="304800"/>
            <a:ext cx="1143000" cy="273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altLang="de-DE" sz="1400" b="1">
                <a:latin typeface="Arial" panose="020B0604020202020204" pitchFamily="34" charset="0"/>
              </a:rPr>
              <a:t>Südwind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BB0066E-69BE-454A-A7A9-F6C39BAD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6</a:t>
            </a:fld>
            <a:endParaRPr lang="de-AT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95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7350" indent="-387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96900" indent="-19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Sie haben folgende Lage festgestellt: 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In einem Wohnhaus (früher Bauernhaus, Länge 22m, Breite 12 m) ist im Dachboden ein Brand ausgebrochen. Der Bau ist ein mit Ziegel eingedeckter Massivbau und grenzt unmittelbar an die Nachbarobjekte (Bauernhäuser).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Brand des Dachstuhles bzw. am Dachboden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Durch den Südwind ist ein Nachbarhaus sehr stark gefährdet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Wasserentnahmestellen 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1 Löschwasserbehälter in ca. 200 m Entfernung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Starke Rauchentwicklung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Derzeit sind keine Tiere gefährdet.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BAZ meldet, dass FF B-Dorf und C-Dorf ausgerückt sind und Polizei sowie Rettung verständigt wurden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Besitzer ist anwesend und leicht verletzt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34E8E5E-4EA9-47FB-BBAD-7CAB2CE4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7</a:t>
            </a:fld>
            <a:endParaRPr lang="de-AT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3) Worin liegt die größte Gefahr? (Beurteilung der Schadenslage)</a:t>
            </a:r>
            <a:endParaRPr lang="de-DE" altLang="de-DE">
              <a:cs typeface="Times New Roman" panose="02020603050405020304" pitchFamily="18" charset="0"/>
            </a:endParaRPr>
          </a:p>
          <a:p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Einsturzgefahr - Dachstuhl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Explosionsgefahr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Umweltgefährdung durch Rauch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Gefahr für Personen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Brandausbreitung auf Nachbargebäude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Wassermangel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7238" y="20288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6763" y="24098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27622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71525" y="31146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81050" y="34671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5800" y="3048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D409910-4AC6-440C-9969-197CAC9F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Umfassende Bandbekämpfung 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Herstellen des Einvernehmens mit der Polizei u. Rettung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der FF A-Dorf (wozu?)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der bereits ausgerückten Nachbarfeuerwehren 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(wozu?)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(wozu?)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Energieversorgungsunternehmen verständigen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Versicherungsvertreter verständigen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von Kübelspritzen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Festlegung des Standortes der Einsatzleitstelle 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vor Haus 24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Bergen von Traktor und Anhänger</a:t>
            </a: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Atemschutzsammelplatz bei Haus 22 errichten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295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5800" y="2743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5800" y="426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85800" y="5029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" y="1219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09600" y="1600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09600" y="2667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09600" y="4953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219200" y="2667000"/>
            <a:ext cx="6248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362200" y="3886200"/>
            <a:ext cx="5715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362200" y="3505200"/>
            <a:ext cx="5715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339975" y="3500438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Löschwasserversorgung,</a:t>
            </a:r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</a:t>
            </a:r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219200" y="2286001"/>
            <a:ext cx="7696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Schützen des Nachbarobjektes, Verletzten betreuen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286000" y="31242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Brandbekämpfung, Errichtung ASSP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685800" y="573325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6858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609600" y="1981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E1B6E361-748A-423C-8EF3-6AB8EE2B6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614853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113B9876-7A90-4B12-9C6C-C83D92638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606814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15B789C-B403-46F6-8FE7-08CF6BEE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993-C35A-48AF-80F8-A79A30F549F6}" type="slidenum">
              <a:rPr lang="de-AT" altLang="de-DE" smtClean="0"/>
              <a:pPr/>
              <a:t>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utoUpdateAnimBg="0"/>
      <p:bldP spid="10251" grpId="0" autoUpdateAnimBg="0"/>
      <p:bldP spid="10252" grpId="0" autoUpdateAnimBg="0"/>
      <p:bldP spid="10254" grpId="0" autoUpdateAnimBg="0"/>
      <p:bldP spid="10259" grpId="0" autoUpdateAnimBg="0"/>
      <p:bldP spid="10260" grpId="0" autoUpdateAnimBg="0"/>
      <p:bldP spid="10262" grpId="0" autoUpdateAnimBg="0"/>
      <p:bldP spid="10267" grpId="0" autoUpdateAnimBg="0"/>
      <p:bldP spid="24" grpId="0" autoUpdateAnimBg="0"/>
    </p:bldLst>
  </p:timing>
</p:sld>
</file>

<file path=ppt/theme/theme1.xml><?xml version="1.0" encoding="utf-8"?>
<a:theme xmlns:a="http://schemas.openxmlformats.org/drawingml/2006/main" name="1_Vorlage Power Point FLA Gold1">
  <a:themeElements>
    <a:clrScheme name="1_Vorlage Power Point FLA Gold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orlage Power Point FLA Gold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Vorlage Power Point FLA Gold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1798</Words>
  <Application>Microsoft Office PowerPoint</Application>
  <PresentationFormat>Bildschirmpräsentation (4:3)</PresentationFormat>
  <Paragraphs>328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Calibri</vt:lpstr>
      <vt:lpstr>Kravitz Thermal</vt:lpstr>
      <vt:lpstr>Times New Roman</vt:lpstr>
      <vt:lpstr>Verdana</vt:lpstr>
      <vt:lpstr>Wingdings</vt:lpstr>
      <vt:lpstr>1_Vorlage Power Point FLA Gold1</vt:lpstr>
      <vt:lpstr>NÖ Feuerwehrleistungsabzeichen in Gold  (FLA Gold)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Bretterbauer</dc:creator>
  <cp:lastModifiedBy>Franz Bretterbauer</cp:lastModifiedBy>
  <cp:revision>70</cp:revision>
  <dcterms:created xsi:type="dcterms:W3CDTF">2003-02-18T17:33:28Z</dcterms:created>
  <dcterms:modified xsi:type="dcterms:W3CDTF">2022-03-16T15:14:39Z</dcterms:modified>
</cp:coreProperties>
</file>