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3"/>
  </p:notesMasterIdLst>
  <p:sldIdLst>
    <p:sldId id="28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7099300" cy="10234613"/>
  <p:defaultTextStyle>
    <a:defPPr>
      <a:defRPr lang="de-A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00"/>
    <a:srgbClr val="CCFFFF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4" autoAdjust="0"/>
    <p:restoredTop sz="94590" autoAdjust="0"/>
  </p:normalViewPr>
  <p:slideViewPr>
    <p:cSldViewPr>
      <p:cViewPr varScale="1">
        <p:scale>
          <a:sx n="151" d="100"/>
          <a:sy n="151" d="100"/>
        </p:scale>
        <p:origin x="20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4E680-33B4-4C08-8DC3-73697628BD13}" type="datetimeFigureOut">
              <a:rPr lang="de-AT" smtClean="0"/>
              <a:t>24.01.2022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C78CA-F2B4-4EC7-B320-969AAD0F2C0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37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092825"/>
            <a:ext cx="8820150" cy="765175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675688" y="0"/>
            <a:ext cx="468312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6" name="Picture 4" descr="Hintergrund Foliengestaltu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8964612" cy="663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79388" y="6237288"/>
            <a:ext cx="3240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sz="800" i="1">
                <a:latin typeface="Arial" panose="020B0604020202020204" pitchFamily="34" charset="0"/>
              </a:rPr>
              <a:t>Niederösterreichischer Landesfeuerwehrverband</a:t>
            </a:r>
            <a:br>
              <a:rPr lang="de-AT" altLang="de-DE" sz="800" i="1">
                <a:latin typeface="Arial" panose="020B0604020202020204" pitchFamily="34" charset="0"/>
              </a:rPr>
            </a:br>
            <a:r>
              <a:rPr lang="de-AT" altLang="de-DE" sz="1200">
                <a:solidFill>
                  <a:srgbClr val="777777"/>
                </a:solidFill>
                <a:latin typeface="Kravitz Thermal" panose="00000400000000000000" pitchFamily="2" charset="0"/>
              </a:rPr>
              <a:t>Bezirksfeuerwehrkommando Zwettl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6237288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2746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DD670E-5052-4D12-8C55-8555D0EC169C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839378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E6446-89A2-4F7C-BA6B-7C639DF07BA0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29312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96050" y="260350"/>
            <a:ext cx="2057400" cy="56896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019800" cy="56896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FEED6-C3BA-4DE2-9BAD-99E9BEEE838A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48741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09A89-70DF-4089-B45D-DB5361269BFB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18832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077F9-5FC0-455A-92E9-C91D51EFBFB9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26838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1557338"/>
            <a:ext cx="3990975" cy="43926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67225" y="1557338"/>
            <a:ext cx="3992563" cy="43926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0F323-32CA-451A-AAFF-FBCF2DF9BA11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39549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CC9A3-A892-459B-8BB4-8F7F5C1723C6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03301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9E91D-97FE-4E40-88EF-1DE4A987713F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19159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39970-4252-42BC-841A-69AD1DD86355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40932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383CD-CC50-410D-AD3C-DBF58BA41293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92950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8763F-C075-47D9-AD4C-CA284A13DCEC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205711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092825"/>
            <a:ext cx="8820150" cy="765175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675688" y="0"/>
            <a:ext cx="468312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1028" name="Picture 4" descr="Hintergrund Foliengestaltu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3838"/>
            <a:ext cx="8964612" cy="663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Titelmasterformat durch Klicken bearbeiten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557338"/>
            <a:ext cx="8135938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Textmasterformate durch Klicken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381750"/>
            <a:ext cx="10541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7675" y="6381750"/>
            <a:ext cx="35433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81750"/>
            <a:ext cx="647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3501E664-7850-4EBF-A3AA-93366F93AF36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79388" y="6237288"/>
            <a:ext cx="3240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 sz="1200">
              <a:solidFill>
                <a:srgbClr val="777777"/>
              </a:solidFill>
              <a:latin typeface="Kravitz Thermal" panose="00000400000000000000" pitchFamily="2" charset="0"/>
            </a:endParaRPr>
          </a:p>
        </p:txBody>
      </p:sp>
      <p:pic>
        <p:nvPicPr>
          <p:cNvPr id="1035" name="Picture 11" descr="fla_gold_4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1811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978275"/>
            <a:ext cx="7772400" cy="822325"/>
          </a:xfrm>
        </p:spPr>
        <p:txBody>
          <a:bodyPr/>
          <a:lstStyle/>
          <a:p>
            <a:pPr eaLnBrk="1" hangingPunct="1"/>
            <a:r>
              <a:rPr lang="de-DE" altLang="de-DE" sz="2400" b="1">
                <a:solidFill>
                  <a:schemeClr val="tx1"/>
                </a:solidFill>
                <a:latin typeface="Verdana" panose="020B0604030504040204" pitchFamily="34" charset="0"/>
              </a:rPr>
              <a:t>NÖ Feuerwehrleistungsabzeichen in Gold </a:t>
            </a:r>
            <a:br>
              <a:rPr lang="de-DE" altLang="de-DE" sz="2400" b="1">
                <a:solidFill>
                  <a:schemeClr val="tx1"/>
                </a:solidFill>
                <a:latin typeface="Verdana" panose="020B0604030504040204" pitchFamily="34" charset="0"/>
              </a:rPr>
            </a:br>
            <a:r>
              <a:rPr lang="de-DE" altLang="de-DE" sz="2400" b="1">
                <a:solidFill>
                  <a:schemeClr val="tx1"/>
                </a:solidFill>
                <a:latin typeface="Verdana" panose="020B0604030504040204" pitchFamily="34" charset="0"/>
              </a:rPr>
              <a:t>(FLA Gold)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400800" cy="13716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de-DE" altLang="de-DE" sz="2400" b="1">
                <a:latin typeface="Verdana" panose="020B0604030504040204" pitchFamily="34" charset="0"/>
              </a:rPr>
              <a:t>Disziplin: </a:t>
            </a:r>
            <a:br>
              <a:rPr lang="de-DE" altLang="de-DE" sz="2400" b="1">
                <a:latin typeface="Verdana" panose="020B0604030504040204" pitchFamily="34" charset="0"/>
              </a:rPr>
            </a:br>
            <a:r>
              <a:rPr lang="de-DE" altLang="de-DE" sz="2400" b="1">
                <a:latin typeface="Verdana" panose="020B0604030504040204" pitchFamily="34" charset="0"/>
              </a:rPr>
              <a:t>„Führungsverfahren“</a:t>
            </a:r>
            <a:br>
              <a:rPr lang="de-DE" altLang="de-DE" sz="2400" b="1">
                <a:latin typeface="Verdana" panose="020B0604030504040204" pitchFamily="34" charset="0"/>
              </a:rPr>
            </a:br>
            <a:r>
              <a:rPr lang="de-DE" altLang="de-DE" sz="2400" b="1">
                <a:latin typeface="Verdana" panose="020B0604030504040204" pitchFamily="34" charset="0"/>
              </a:rPr>
              <a:t>Beispiel 2</a:t>
            </a:r>
            <a:endParaRPr lang="de-DE" altLang="de-DE"/>
          </a:p>
        </p:txBody>
      </p:sp>
      <p:pic>
        <p:nvPicPr>
          <p:cNvPr id="3076" name="Picture 4" descr="fla_gold_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20700"/>
            <a:ext cx="25146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0A734FF-E6DB-4348-A543-036AB3654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D670E-5052-4D12-8C55-8555D0EC169C}" type="slidenum">
              <a:rPr lang="de-AT" altLang="de-DE" smtClean="0"/>
              <a:pPr>
                <a:defRPr/>
              </a:pPr>
              <a:t>1</a:t>
            </a:fld>
            <a:endParaRPr lang="de-AT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28600" y="1685925"/>
            <a:ext cx="89154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Zur Umsetzung des Entschlusses geben Sie als Einsatzleiter: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eine Dienstanweisung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eine Meldung 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einen Befehl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eine Weisung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einen mündlichen Bescheid</a:t>
            </a:r>
            <a:r>
              <a:rPr lang="de-AT" altLang="de-DE" dirty="0">
                <a:cs typeface="Times New Roman" panose="02020603050405020304" pitchFamily="18" charset="0"/>
              </a:rPr>
              <a:t> 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AT" altLang="de-DE" dirty="0">
              <a:cs typeface="Times New Roman" panose="02020603050405020304" pitchFamily="18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85800" y="28289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85800" y="35147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85800" y="42767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85800" y="50387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85800" y="58007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09600" y="4200525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6A4532F-5F8A-422B-B9B2-EEE3101D7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10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Befehl an die Gruppenkommandanten der FF A-Dorf</a:t>
            </a:r>
          </a:p>
          <a:p>
            <a:pPr eaLnBrk="1" hangingPunct="1"/>
            <a:endParaRPr lang="de-AT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AT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1. LAGE: 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br>
              <a:rPr lang="de-DE" altLang="de-DE" dirty="0">
                <a:cs typeface="Times New Roman" panose="02020603050405020304" pitchFamily="18" charset="0"/>
              </a:rPr>
            </a:b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ENTSCHLUSS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b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AT" altLang="de-DE" dirty="0">
              <a:cs typeface="Times New Roman" panose="02020603050405020304" pitchFamily="18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28600" y="1981200"/>
            <a:ext cx="85344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Schadenslage</a:t>
            </a: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Dachstuhl des Stallgebäudes in Brand, Tiere in    </a:t>
            </a:r>
            <a:b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Gefahr, Gefahr des Übergreifens auf Wohngebäude</a:t>
            </a:r>
          </a:p>
          <a:p>
            <a:pPr eaLnBrk="1" hangingPunct="1"/>
            <a:r>
              <a:rPr lang="de-DE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Eigene Lage</a:t>
            </a: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HLF1 u. MTF A-Dorf mit 18 </a:t>
            </a:r>
            <a:r>
              <a:rPr lang="de-DE" altLang="de-DE" b="1" i="1" dirty="0" err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Mitgl</a:t>
            </a: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., </a:t>
            </a: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de-DE" altLang="de-DE" sz="2000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FF B-Dorf und C-Dorf ausgerückt, Polizei u. Rettung in Kürze da</a:t>
            </a:r>
            <a:br>
              <a:rPr lang="de-DE" altLang="de-DE" sz="2000" b="1" i="1" dirty="0">
                <a:solidFill>
                  <a:srgbClr val="FF66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Allgemeine Lage</a:t>
            </a: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Wind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28600" y="5805488"/>
            <a:ext cx="8915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Tiere aus dem Stall retten, Wohngebäude schützen, </a:t>
            </a:r>
            <a:b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Brandbekämpfung durchführen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304800" y="4581128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304800" y="23622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304800" y="34290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381000" y="2667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381000" y="3048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381000" y="3810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381000" y="4191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381000" y="494116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3327" name="Line 16"/>
          <p:cNvSpPr>
            <a:spLocks noChangeShapeType="1"/>
          </p:cNvSpPr>
          <p:nvPr/>
        </p:nvSpPr>
        <p:spPr bwMode="auto">
          <a:xfrm>
            <a:off x="381000" y="6189663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" name="Line 16">
            <a:extLst>
              <a:ext uri="{FF2B5EF4-FFF2-40B4-BE49-F238E27FC236}">
                <a16:creationId xmlns:a16="http://schemas.microsoft.com/office/drawing/2014/main" id="{BDBD810B-3B31-4C81-9B4E-9BB857F03E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536" y="6525344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8C84243-73DD-4450-8ECD-67DA912DA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11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 autoUpdateAnimBg="0"/>
      <p:bldP spid="1331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28600" y="549275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3. </a:t>
            </a:r>
            <a:r>
              <a:rPr lang="de-DE" altLang="de-DE" b="1">
                <a:latin typeface="Arial" panose="020B0604020202020204" pitchFamily="34" charset="0"/>
                <a:cs typeface="Times New Roman" panose="02020603050405020304" pitchFamily="18" charset="0"/>
              </a:rPr>
              <a:t>DURCHFÜHRUNG</a:t>
            </a:r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de-AT" altLang="de-DE">
              <a:cs typeface="Times New Roman" panose="02020603050405020304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5344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- MTF rettet die Tiere aus dem Stall, errichtet    </a:t>
            </a:r>
            <a:b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Einsatzleitung bei Haus Wienerstraße 17, stellt </a:t>
            </a:r>
            <a:b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</a:t>
            </a:r>
            <a:r>
              <a:rPr lang="de-DE" altLang="de-DE" b="1" i="1" dirty="0" err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Einvermehmen</a:t>
            </a: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mit Polizei und Rettung her </a:t>
            </a:r>
            <a:b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und  verständigt den Tierarzt.</a:t>
            </a:r>
          </a:p>
          <a:p>
            <a:pPr eaLnBrk="1" hangingPunct="1"/>
            <a:b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- HLF1 verhindert das Übergreifen des Brandes auf das </a:t>
            </a:r>
            <a:b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Wohngebäude, Wasserentnahmestelle Löschteich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381000" y="1524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381000" y="1828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>
            <a:off x="381000" y="2209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381000" y="2971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>
            <a:off x="381000" y="378904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>
            <a:off x="381000" y="335699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D197160-00B6-4E64-8810-795134C7C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12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28600" y="1196752"/>
            <a:ext cx="89154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VERSORGUNG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5.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VERBINDUNG 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de-DE" altLang="de-DE" dirty="0">
              <a:cs typeface="Times New Roman" panose="02020603050405020304" pitchFamily="18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0" y="1806352"/>
            <a:ext cx="85344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Sammelplatz für die Tiere bei Haus Nr. 12</a:t>
            </a:r>
          </a:p>
          <a:p>
            <a:pPr eaLnBrk="1" hangingPunct="1"/>
            <a:r>
              <a:rPr lang="de-DE" altLang="de-DE" sz="2000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Atemschutzsammelplatz errichtet FF C-Dorf bei Wienerstraße 15</a:t>
            </a: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Verpflegung u Betriebsmittel bei der Einsatzleitung MTF A-Dorf bei Haus Wienerstraße 17 anfordern 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04800" y="3938280"/>
            <a:ext cx="8534400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sz="2200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Einsatzleitung ist das MTF A-Dorf bei Haus Wienerstraße 17</a:t>
            </a:r>
            <a:endParaRPr lang="de-DE" altLang="de-DE" sz="2200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Funkverbindung Sprechgruppe FW-ZT-Haupt</a:t>
            </a:r>
          </a:p>
          <a:p>
            <a:pPr eaLnBrk="1" hangingPunct="1"/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Wiederholen !</a:t>
            </a:r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Durchführen !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381000" y="5473006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381000" y="5805264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381000" y="4330006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>
            <a:off x="381000" y="4725144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>
            <a:off x="381000" y="218735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2571F14-442E-48B4-9211-CA8B23A6D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13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  <p:bldP spid="1536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2071688"/>
            <a:ext cx="89154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Gruppenkommandant HLF1 A-Dorf meldet: </a:t>
            </a:r>
          </a:p>
          <a:p>
            <a:pPr eaLnBrk="1" hangingPunct="1"/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Durch die starke Rauchentwicklung ist der Einsatz von mehr als 3 Atemschutztrupps erforderlich.</a:t>
            </a: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 eaLnBrk="1" hangingPunct="1"/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 eaLnBrk="1" hangingPunct="1"/>
            <a:endParaRPr lang="de-AT" altLang="de-DE" dirty="0">
              <a:cs typeface="Times New Roman" panose="02020603050405020304" pitchFamily="18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CFF8D14-6489-4641-A7AD-B81C7DC6B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14</a:t>
            </a:fld>
            <a:endParaRPr lang="de-AT" alt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7) Sie führen eine neuerliche Lagefeststellung durch und fassen folgenden Entschluss: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Kreuzen Sie aus den folgenden Möglichkeiten jene zwei Maßnahmen an, die Sie als Einsatzleiter zuerst anordnen müssen.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Wasserrechtsbehörde verständigen </a:t>
            </a: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Atemluftkompressor anfordern </a:t>
            </a: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Überprüfung der Einsatzzeiten anordnen</a:t>
            </a: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Strom abschalten</a:t>
            </a: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Löschleitung vorbereiten</a:t>
            </a: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Atemschutzsammelplatz errichten </a:t>
            </a:r>
            <a:r>
              <a:rPr lang="de-DE" altLang="de-DE" sz="16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(falls noch nicht erfolgt)</a:t>
            </a: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Presse verständigen</a:t>
            </a: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Erforderliche Atemschutztrupps und Reserve 	anfordern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85800" y="2743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685800" y="3124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685800" y="3505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685800" y="3886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685800" y="4267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416" name="Rectangle 9"/>
          <p:cNvSpPr>
            <a:spLocks noChangeArrowheads="1"/>
          </p:cNvSpPr>
          <p:nvPr/>
        </p:nvSpPr>
        <p:spPr bwMode="auto">
          <a:xfrm>
            <a:off x="685800" y="4648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>
            <a:off x="685800" y="5029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7418" name="Rectangle 11"/>
          <p:cNvSpPr>
            <a:spLocks noChangeArrowheads="1"/>
          </p:cNvSpPr>
          <p:nvPr/>
        </p:nvSpPr>
        <p:spPr bwMode="auto">
          <a:xfrm>
            <a:off x="685800" y="5410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09600" y="4572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609600" y="5334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80B3735-717E-400D-B4EC-8175EDCF6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15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1742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4213" y="533400"/>
            <a:ext cx="84597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8) Welche Maßnahmen sind nach dem Einrücken in das Feuerwehrhaus bei Einsatzende zu veranlassen? Führen Sie mindestens zwei Antworten an.</a:t>
            </a:r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23850" y="2303463"/>
            <a:ext cx="85344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2" eaLnBrk="1" hangingPunct="1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Einrückmeldung absetzen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Einsatzbereitschaft herstellen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Hygienemaßnahmen</a:t>
            </a:r>
          </a:p>
          <a:p>
            <a:pPr eaLnBrk="1" hangingPunct="1"/>
            <a:endParaRPr lang="de-DE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Einsatznachbesprechung</a:t>
            </a:r>
            <a:endParaRPr lang="de-AT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762000" y="267652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762000" y="343852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755650" y="414972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827088" y="49418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A463901-BDCF-476F-8833-83E00AD0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16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1773238"/>
            <a:ext cx="9144000" cy="441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25354" bIns="0">
            <a:spAutoFit/>
          </a:bodyPr>
          <a:lstStyle>
            <a:lvl1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Aufgabe B Technischer Einsatz</a:t>
            </a:r>
            <a:r>
              <a:rPr lang="de-AT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altLang="de-DE" b="1" dirty="0">
              <a:cs typeface="Times New Roman" panose="02020603050405020304" pitchFamily="18" charset="0"/>
            </a:endParaRPr>
          </a:p>
          <a:p>
            <a:endParaRPr lang="de-DE" altLang="de-DE" sz="2000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Sie sind Mitglied der FF Aigen und sind als Zugskommandant eingeteilt. Die Feuerwehr ist mit folgenden, den Richtlinien des NÖ LFV bzw. ÖBFV entsprechenden, Fahrzeugen ausgerüstet: 			1 HLF2,      	1 MTF </a:t>
            </a:r>
          </a:p>
          <a:p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Weiters sind in unmittelbarer Nähe weitere, den Richtlinien entsprechend ausgerüstete Einsatzfahrzeuge stationiert.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en-GB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FF St. Peter		1 HLF3,	1 KDOF</a:t>
            </a:r>
            <a:endParaRPr lang="de-DE" altLang="de-DE" dirty="0">
              <a:cs typeface="Times New Roman" panose="02020603050405020304" pitchFamily="18" charset="0"/>
            </a:endParaRPr>
          </a:p>
          <a:p>
            <a:r>
              <a:rPr lang="en-GB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FF Furth			1 WLF,  	</a:t>
            </a:r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1 HLF1, 	1 MTF</a:t>
            </a:r>
            <a:r>
              <a:rPr lang="de-AT" altLang="de-DE" sz="2000" dirty="0">
                <a:cs typeface="Times New Roman" panose="02020603050405020304" pitchFamily="18" charset="0"/>
              </a:rPr>
              <a:t> </a:t>
            </a:r>
            <a:endParaRPr lang="de-DE" altLang="de-DE" sz="2000" dirty="0">
              <a:cs typeface="Times New Roman" panose="02020603050405020304" pitchFamily="18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49BB82E-487B-469B-A27D-062A2DE5E9C0}"/>
              </a:ext>
            </a:extLst>
          </p:cNvPr>
          <p:cNvSpPr txBox="1"/>
          <p:nvPr/>
        </p:nvSpPr>
        <p:spPr>
          <a:xfrm>
            <a:off x="7668344" y="26064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/>
              <a:t>Bsp</a:t>
            </a:r>
            <a:r>
              <a:rPr lang="de-AT" dirty="0"/>
              <a:t> 2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CEFAB3D-81DA-4990-9D12-7DDD11E6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17</a:t>
            </a:fld>
            <a:endParaRPr lang="de-AT" altLang="de-D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981075"/>
            <a:ext cx="91440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An einem regnerischen Augusttag werden die Feuerwehren Aigen und St. Peter durch die Bezirksalarmzentrale </a:t>
            </a: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um 16.10 Uhr zu einem Verkehrsunfall mit Menschenrettung in die Bahnhofstraße 45 gerufen.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Als Sie im Feuerwehrhaus eintreffen sind bereits einige Mitglieder anwesend. Insgesamt treffen 14 Mitglieder aufgrund der Alarmierung ein. 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Aufgrund der Einsatzleiterliste Ihrer Feuerwehr sind Sie bei diesem Einsatz Einsatzleiter.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Um 16.14 Uhr rückt die Feuerwehr mit allen Fahrzeugen zu diesem Einsatz aus.</a:t>
            </a:r>
            <a:r>
              <a:rPr lang="de-AT" altLang="de-DE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25D04D4-39FF-4AEC-9EC5-EF003D37C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18</a:t>
            </a:fld>
            <a:endParaRPr lang="de-AT" alt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1484313"/>
            <a:ext cx="91440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1) Kreuzen Sie drei Maßnahmen bzw. Anordnungen an, die Sie vor oder auf der Fahrt zum ca. 1 km entfernten Einsatzort treffen können.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 	Befehlsstelle errichten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 	Mannschaft einteilen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 	Einsatzsofortmeldung absetzen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 	Ausrückmeldung absetzen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 	Mannschaft auf den Einsatz vorbereiten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 	Befehl an die Nachbarfeuerwehr erteilen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 	Interview mit Fernsehanstalt sicherstellen</a:t>
            </a:r>
            <a:r>
              <a:rPr lang="de-AT" altLang="de-DE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33400" y="29321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533400" y="33131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533400" y="36941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533400" y="40751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533400" y="44561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533400" y="48371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533400" y="52181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57200" y="323691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457200" y="399891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457200" y="437991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A95F99C-B361-46BD-9C48-17C383790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19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21515" grpId="0" autoUpdateAnimBg="0"/>
      <p:bldP spid="2151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773238"/>
            <a:ext cx="9144000" cy="447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25354" bIns="0">
            <a:spAutoFit/>
          </a:bodyPr>
          <a:lstStyle>
            <a:lvl1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50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Sie sind Mitglied der Freiwilligen Feuerwehr A-Dorf und als Zugskommandant eingeteilt.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Die Feuerwehr ist mit folgenden, den Richtlinien des NÖ LFV bzw. ÖBFV entsprechenden Fahrzeugen ausgerüstet: 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1 HLF1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1 MTF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Weiters sind in unmittelbarer Nähe weitere, den Richtlinien entsprechend ausgerüstete Einsatzfahrzeuge stationiert: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pPr lvl="3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FF B – Dorf: 	1 HLF2   	1 HLF1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 	FF C – Dorf: 	1 HLF1    	1 MTF</a:t>
            </a:r>
            <a:endParaRPr lang="de-DE" altLang="de-DE" sz="4400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059113" y="549275"/>
            <a:ext cx="3889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>
                <a:latin typeface="Arial" panose="020B0604020202020204" pitchFamily="34" charset="0"/>
                <a:cs typeface="Arial" panose="020B0604020202020204" pitchFamily="34" charset="0"/>
              </a:rPr>
              <a:t>Aufgabe A Brandeinsatz</a:t>
            </a:r>
            <a:endParaRPr lang="de-AT" alt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2432CE9-6F81-41DE-9B54-DD9DED61BD80}"/>
              </a:ext>
            </a:extLst>
          </p:cNvPr>
          <p:cNvSpPr txBox="1"/>
          <p:nvPr/>
        </p:nvSpPr>
        <p:spPr>
          <a:xfrm>
            <a:off x="7668344" y="26064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/>
              <a:t>Bsp</a:t>
            </a:r>
            <a:r>
              <a:rPr lang="de-AT" dirty="0"/>
              <a:t> 2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AD9B878-035E-4B0A-AFE0-305BA1679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2</a:t>
            </a:fld>
            <a:endParaRPr lang="de-AT" alt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628775"/>
            <a:ext cx="91440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>
                <a:latin typeface="Arial" panose="020B0604020202020204" pitchFamily="34" charset="0"/>
                <a:cs typeface="Arial" panose="020B0604020202020204" pitchFamily="34" charset="0"/>
              </a:rPr>
              <a:t>2) Was ist Ihre erste Tätigkeit als Einsatzleiter nach dem Eintreffen am Einsatzort?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 	Aufnahme der Personalien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 	Sicherstellung von Wertgegenstände der Unfallsbeteiligten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 	Lagefeststellung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 	Unfallszeugen feststellen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 	Verkehrsregelung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 	Freimachen der Betriebszufahrt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endParaRPr lang="de-AT" altLang="de-DE">
              <a:cs typeface="Times New Roman" panose="02020603050405020304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57200" y="27717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57200" y="31527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57200" y="35337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57200" y="39147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457200" y="42957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57200" y="46767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81000" y="3457575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F23C46E-E6F6-48D0-87D7-D41884B04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20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433513" y="1162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1000125" y="747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23556" name="Picture 4" descr="P10102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6EDEE3B-866F-4D2B-B77A-7B525A48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21</a:t>
            </a:fld>
            <a:endParaRPr lang="de-AT" alt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28600" y="260350"/>
            <a:ext cx="89154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6250" indent="-190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de-DE" altLang="de-DE" u="sng" dirty="0">
                <a:latin typeface="Arial" panose="020B0604020202020204" pitchFamily="34" charset="0"/>
                <a:cs typeface="Arial" panose="020B0604020202020204" pitchFamily="34" charset="0"/>
              </a:rPr>
              <a:t>Sie haben folgende Lage festgestellt:</a:t>
            </a:r>
            <a:endParaRPr lang="de-DE" altLang="de-DE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r>
              <a:rPr lang="de-DE" altLang="de-DE" u="sng" dirty="0">
                <a:latin typeface="Arial" panose="020B0604020202020204" pitchFamily="34" charset="0"/>
                <a:cs typeface="Times New Roman" panose="02020603050405020304" pitchFamily="18" charset="0"/>
              </a:rPr>
              <a:t>Verkehrsunfall</a:t>
            </a:r>
            <a:endParaRPr lang="de-DE" altLang="de-DE" b="1" u="sng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PKW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·        Unter den LKW geschoben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·        Lenker eingeklemmt, verletzt, ansprechbar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·        Motor abgestellt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·        Öl, Batteriesäure, Kühlwasser ausgetreten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·        Benzingeruch wahrnehmbar</a:t>
            </a:r>
          </a:p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LKW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·        Keine Gefahrengutkennzeichnung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·        Motor noch in Betrieb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·        Ladung Elektroteile</a:t>
            </a: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·        Lenker unverletzt, anwesend</a:t>
            </a:r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endParaRPr lang="de-AT" altLang="de-DE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Information der BAZ: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FF St. Peter ist ausgerückt, Rettung und Polizei verständigt.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9EF7C56-AD58-4DF7-A142-2CD316A5C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22</a:t>
            </a:fld>
            <a:endParaRPr lang="de-AT" altLang="de-D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28600" y="1484313"/>
            <a:ext cx="89154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>
                <a:latin typeface="Arial" panose="020B0604020202020204" pitchFamily="34" charset="0"/>
                <a:cs typeface="Arial" panose="020B0604020202020204" pitchFamily="34" charset="0"/>
              </a:rPr>
              <a:t>3) Worin liegt die größte Gefahr? (Beurteilung der Schadenslage)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 	Behinderung durch Passanten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 	Verunreinigung des Kanals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 	Entzündung des ausgetretenen Treibstoffes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 	Entstehung eines Verkehrsstaus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 	LKW-Motor droht abzusterben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>
                <a:latin typeface="Arial" panose="020B0604020202020204" pitchFamily="34" charset="0"/>
                <a:cs typeface="Arial" panose="020B0604020202020204" pitchFamily="34" charset="0"/>
              </a:rPr>
              <a:t> 	Einsatzkräfte können ausrutschen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endParaRPr lang="de-AT" altLang="de-DE">
              <a:cs typeface="Times New Roman" panose="02020603050405020304" pitchFamily="18" charset="0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533400" y="26273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533400" y="30083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533400" y="33893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533400" y="37703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533400" y="41513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5608" name="Rectangle 9"/>
          <p:cNvSpPr>
            <a:spLocks noChangeArrowheads="1"/>
          </p:cNvSpPr>
          <p:nvPr/>
        </p:nvSpPr>
        <p:spPr bwMode="auto">
          <a:xfrm>
            <a:off x="533400" y="45323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331311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2E233FE-8F3E-4B33-B27C-FB6A0AACA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23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4) Sie entschließen sich folgende Maßnahmen zu setzen: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Stromabschaltung der Trafostation</a:t>
            </a:r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 	Vorschriftsmäßiges Absichern der Einsatzstelle und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 	sofortiger Brandschutz mit tragbarem Feuerlöscher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 	Evakuierung von Personen aus dem Betriebsgebäude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 	Einsatz der FF Aigen (wozu?)</a:t>
            </a:r>
          </a:p>
          <a:p>
            <a:pPr eaLnBrk="1" hangingPunct="1"/>
            <a:b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de-DE" altLang="de-DE" sz="2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 	Einsatz der bereits ausgerückten Feuerwehr 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FF St. Peter (wozu?) </a:t>
            </a:r>
            <a:br>
              <a:rPr lang="en-GB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Versicherungsvertreter verständigen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 	Einvernehmen mit Rettung und Polizei herstellen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 	Motor des LKWs abstellen</a:t>
            </a:r>
            <a:r>
              <a:rPr lang="de-AT" altLang="de-DE" dirty="0"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de-AT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Errichten der Einsatzleitung bei Bahnhofstraße 42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33400" y="1295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533400" y="1676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533400" y="2438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533400" y="2819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31" name="Rectangle 9"/>
          <p:cNvSpPr>
            <a:spLocks noChangeArrowheads="1"/>
          </p:cNvSpPr>
          <p:nvPr/>
        </p:nvSpPr>
        <p:spPr bwMode="auto">
          <a:xfrm>
            <a:off x="533400" y="391499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32" name="Rectangle 10"/>
          <p:cNvSpPr>
            <a:spLocks noChangeArrowheads="1"/>
          </p:cNvSpPr>
          <p:nvPr/>
        </p:nvSpPr>
        <p:spPr bwMode="auto">
          <a:xfrm>
            <a:off x="533400" y="5007694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33" name="Rectangle 11"/>
          <p:cNvSpPr>
            <a:spLocks noChangeArrowheads="1"/>
          </p:cNvSpPr>
          <p:nvPr/>
        </p:nvSpPr>
        <p:spPr bwMode="auto">
          <a:xfrm>
            <a:off x="533400" y="5388694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34" name="Rectangle 12"/>
          <p:cNvSpPr>
            <a:spLocks noChangeArrowheads="1"/>
          </p:cNvSpPr>
          <p:nvPr/>
        </p:nvSpPr>
        <p:spPr bwMode="auto">
          <a:xfrm>
            <a:off x="533400" y="5769694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57200" y="1600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481013" y="2738438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57200" y="3838798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57200" y="5312494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457200" y="5693494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4038600" y="4161274"/>
            <a:ext cx="4648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de-DE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altLang="de-DE" sz="2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Rettungsgerät</a:t>
            </a:r>
            <a:r>
              <a:rPr lang="en-GB" altLang="de-DE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Reserve, </a:t>
            </a:r>
            <a:r>
              <a:rPr lang="en-GB" altLang="de-DE" sz="2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Binden</a:t>
            </a:r>
            <a:r>
              <a:rPr lang="en-GB" altLang="de-DE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d. </a:t>
            </a:r>
            <a:r>
              <a:rPr lang="en-GB" altLang="de-DE" sz="2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Flüssigk</a:t>
            </a:r>
            <a:r>
              <a:rPr lang="en-GB" altLang="de-DE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n-GB" altLang="de-DE" sz="2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Fahrzeugbergung</a:t>
            </a:r>
            <a:endParaRPr lang="de-DE" altLang="de-DE" sz="2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Line 22"/>
          <p:cNvSpPr>
            <a:spLocks noChangeShapeType="1"/>
          </p:cNvSpPr>
          <p:nvPr/>
        </p:nvSpPr>
        <p:spPr bwMode="auto">
          <a:xfrm>
            <a:off x="4038600" y="4542274"/>
            <a:ext cx="43434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4" name="Line 25"/>
          <p:cNvSpPr>
            <a:spLocks noChangeShapeType="1"/>
          </p:cNvSpPr>
          <p:nvPr/>
        </p:nvSpPr>
        <p:spPr bwMode="auto">
          <a:xfrm>
            <a:off x="4038600" y="4831796"/>
            <a:ext cx="43434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6645" name="Rectangle 12"/>
          <p:cNvSpPr>
            <a:spLocks noChangeArrowheads="1"/>
          </p:cNvSpPr>
          <p:nvPr/>
        </p:nvSpPr>
        <p:spPr bwMode="auto">
          <a:xfrm>
            <a:off x="544513" y="6144344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468313" y="6068144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Line 22">
            <a:extLst>
              <a:ext uri="{FF2B5EF4-FFF2-40B4-BE49-F238E27FC236}">
                <a16:creationId xmlns:a16="http://schemas.microsoft.com/office/drawing/2014/main" id="{FB334648-01CB-470C-A90C-5D7BBD024DE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9632" y="3478758"/>
            <a:ext cx="7272808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22" name="Text Box 19">
            <a:extLst>
              <a:ext uri="{FF2B5EF4-FFF2-40B4-BE49-F238E27FC236}">
                <a16:creationId xmlns:a16="http://schemas.microsoft.com/office/drawing/2014/main" id="{97C1B28E-B48D-463A-8495-0227879E1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5285" y="3124200"/>
            <a:ext cx="771011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AT" altLang="de-DE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Verletztenbetreuung und Befreiung des PKW-Lenkers, Mithilfe bei Fahrzeugbergung, Freimachen d. Verkehrswege</a:t>
            </a:r>
            <a:endParaRPr lang="de-DE" altLang="de-DE" sz="20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A40E3B2-044D-47C0-B12E-DE73F26D1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24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 autoUpdateAnimBg="0"/>
      <p:bldP spid="26638" grpId="0" autoUpdateAnimBg="0"/>
      <p:bldP spid="26640" grpId="0" autoUpdateAnimBg="0"/>
      <p:bldP spid="26641" grpId="0" autoUpdateAnimBg="0"/>
      <p:bldP spid="26642" grpId="0" autoUpdateAnimBg="0"/>
      <p:bldP spid="26643" grpId="0" autoUpdateAnimBg="0"/>
      <p:bldP spid="24" grpId="0" autoUpdateAnimBg="0"/>
      <p:bldP spid="2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28600" y="1052513"/>
            <a:ext cx="89154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Zur Umsetzung des Entschlusses geben Sie als Einsatzleiter: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eine Weisung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eine Meldung 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einen Befehl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einen mündlichen Bescheid</a:t>
            </a:r>
            <a:r>
              <a:rPr lang="de-AT" altLang="de-DE" dirty="0">
                <a:cs typeface="Times New Roman" panose="02020603050405020304" pitchFamily="18" charset="0"/>
              </a:rPr>
              <a:t> 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	eine Dienstanweisung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AT" altLang="de-DE" dirty="0">
              <a:cs typeface="Times New Roman" panose="02020603050405020304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685800" y="21955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85800" y="28813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85800" y="36433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685800" y="44053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85800" y="5167313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09600" y="356711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8A839A9-9DEE-4936-89FA-8B713AEDD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25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28600" y="332656"/>
            <a:ext cx="89154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de-AT" alt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Befehl an die Gruppenkommandanten der FF Aigen: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de-DE" alt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LAGE: </a:t>
            </a:r>
          </a:p>
          <a:p>
            <a:pPr eaLnBrk="1" hangingPunct="1">
              <a:buFontTx/>
              <a:buAutoNum type="arabicPeriod"/>
            </a:pPr>
            <a:endParaRPr lang="de-DE" altLang="de-DE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AutoNum type="arabicPeriod"/>
            </a:pPr>
            <a:endParaRPr lang="de-DE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AutoNum type="arabicPeriod"/>
            </a:pPr>
            <a:endParaRPr lang="de-DE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e-DE" alt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ENTSCHLUSS</a:t>
            </a:r>
            <a:r>
              <a:rPr lang="de-DE" altLang="de-DE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de-DE" altLang="de-DE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altLang="de-DE" dirty="0">
              <a:cs typeface="Times New Roman" panose="02020603050405020304" pitchFamily="18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50825" y="1484189"/>
            <a:ext cx="8534400" cy="30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Schadenslage</a:t>
            </a: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Verkehrsunfall LKW mit PKW, Austritt von Treibstoff,</a:t>
            </a:r>
            <a:b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PKW-Lenker eingeklemmt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Eigene Lage</a:t>
            </a: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HLF2 u. MTF Aigen mit 14 </a:t>
            </a:r>
            <a:r>
              <a:rPr lang="de-DE" altLang="de-DE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Mitgl</a:t>
            </a: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FF St. Peter ausgerückt, Rettung u. Polizei verständigt</a:t>
            </a:r>
            <a:b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Allgemeine Lage</a:t>
            </a: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Regen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28600" y="5012581"/>
            <a:ext cx="8915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Absichern der Einsatzstelle, Brandschutz, Rettung und </a:t>
            </a:r>
            <a:b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Betreuung des Verletzen, Binden der ausgetretenen Flüssigkeiten, Fahrzeugbergung, Freimachen des Verkehrsweges</a:t>
            </a:r>
            <a:endParaRPr lang="de-DE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323850" y="4077072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304800" y="1844229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304800" y="2982467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395288" y="2190304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395288" y="2564904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381000" y="3292029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395288" y="443711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395288" y="5372944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381000" y="5739656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6" name="Line 12">
            <a:extLst>
              <a:ext uri="{FF2B5EF4-FFF2-40B4-BE49-F238E27FC236}">
                <a16:creationId xmlns:a16="http://schemas.microsoft.com/office/drawing/2014/main" id="{2DB30866-4671-4832-B895-03802E4ABC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536" y="3717032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D4E75205-A867-4DAD-9A05-AACEE8B01F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536" y="6093296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8" name="Line 15">
            <a:extLst>
              <a:ext uri="{FF2B5EF4-FFF2-40B4-BE49-F238E27FC236}">
                <a16:creationId xmlns:a16="http://schemas.microsoft.com/office/drawing/2014/main" id="{59E49A1E-CCD7-404A-BBF2-7F1180039F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536" y="6453336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3A3BED8-541E-484D-9194-EF21E4E2F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26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 autoUpdateAnimBg="0"/>
      <p:bldP spid="2867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3. </a:t>
            </a:r>
            <a:r>
              <a:rPr lang="de-DE" altLang="de-DE" b="1">
                <a:latin typeface="Arial" panose="020B0604020202020204" pitchFamily="34" charset="0"/>
                <a:cs typeface="Times New Roman" panose="02020603050405020304" pitchFamily="18" charset="0"/>
              </a:rPr>
              <a:t>DURCHFÜHRUNG</a:t>
            </a:r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de-AT" altLang="de-DE">
              <a:cs typeface="Times New Roman" panose="02020603050405020304" pitchFamily="18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5344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MTF</a:t>
            </a: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sichert die Einsatzstelle ab, stellt den Motor des LKW ab, errichtet Einsatzleitung bei Bahnhofstraße 42, und stellt Einvernehmen mit Rettung und Polizei her.</a:t>
            </a:r>
            <a:br>
              <a:rPr lang="de-DE" altLang="de-DE" dirty="0">
                <a:cs typeface="Times New Roman" panose="02020603050405020304" pitchFamily="18" charset="0"/>
              </a:rPr>
            </a:b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HLF2</a:t>
            </a: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baut Brandschutz auf, betreut und rettet den verletzten Lenker im PKW, anschließend Mithilfe bei Fahrzeugbergung durch FF St. Peter und Freimachen des Verkehrsweges</a:t>
            </a:r>
            <a:endParaRPr lang="de-DE" altLang="de-DE" dirty="0">
              <a:cs typeface="Times New Roman" panose="02020603050405020304" pitchFamily="18" charset="0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381000" y="15240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381000" y="1828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381000" y="2209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381000" y="263683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381000" y="3357563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381000" y="4038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381000" y="44196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381000" y="51577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395288" y="5516563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336550" y="479742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395288" y="587692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1C75942-3FE3-420F-9EF0-C034A110E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27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228600" y="1484313"/>
            <a:ext cx="89154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VERSORGUNG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5. 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VERBINDUNG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04800" y="2093913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Im Bedarfsfall bei der Einsatzleitung MTF Aigen bei Bahnhofstraße 42 anfordern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28600" y="3807021"/>
            <a:ext cx="8534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Einsatzleitung ist MTF</a:t>
            </a:r>
            <a:r>
              <a:rPr lang="de-AT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Aigen bei Bahnhofstraße 42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Funkverbindung </a:t>
            </a:r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Sprechgruppe FW-ZT-Haupt</a:t>
            </a:r>
            <a: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  <a:t>	</a:t>
            </a:r>
            <a:br>
              <a:rPr lang="de-DE" altLang="de-DE" b="1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Wiederholen !</a:t>
            </a:r>
            <a:endParaRPr lang="de-DE" altLang="de-DE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Durchführen !</a:t>
            </a:r>
            <a:endParaRPr lang="de-AT" altLang="de-DE" b="1" i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381000" y="530120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0726" name="Line 7"/>
          <p:cNvSpPr>
            <a:spLocks noChangeShapeType="1"/>
          </p:cNvSpPr>
          <p:nvPr/>
        </p:nvSpPr>
        <p:spPr bwMode="auto">
          <a:xfrm>
            <a:off x="381000" y="566124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0727" name="Line 8"/>
          <p:cNvSpPr>
            <a:spLocks noChangeShapeType="1"/>
          </p:cNvSpPr>
          <p:nvPr/>
        </p:nvSpPr>
        <p:spPr bwMode="auto">
          <a:xfrm>
            <a:off x="381000" y="4653136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30728" name="Line 9"/>
          <p:cNvSpPr>
            <a:spLocks noChangeShapeType="1"/>
          </p:cNvSpPr>
          <p:nvPr/>
        </p:nvSpPr>
        <p:spPr bwMode="auto">
          <a:xfrm>
            <a:off x="381000" y="2855913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0729" name="Line 10"/>
          <p:cNvSpPr>
            <a:spLocks noChangeShapeType="1"/>
          </p:cNvSpPr>
          <p:nvPr/>
        </p:nvSpPr>
        <p:spPr bwMode="auto">
          <a:xfrm>
            <a:off x="381000" y="2474913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22FE2737-2F1B-41E5-81DE-80512B90BC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528" y="4221088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C89C18D-67DB-499A-AE90-313029DCE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28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 autoUpdateAnimBg="0"/>
      <p:bldP spid="3072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28600" y="1846263"/>
            <a:ext cx="89154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7) </a:t>
            </a:r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Folgebeurteilung</a:t>
            </a:r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Einvernehmen mit der Polizei ergab, dass der LKW auf dem linken Firmengelände abzustellen ist. </a:t>
            </a:r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 Entfernung des Unfall-PKWs wird ersichtlich, dass die hintere LKW-Achse beschädigt und somit der LKW nicht fahrbereit ist.</a:t>
            </a:r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099E297-5A31-4231-8104-EC969326C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29</a:t>
            </a:fld>
            <a:endParaRPr lang="de-AT" alt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628775"/>
            <a:ext cx="91440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Am Bewerbstag werden die oben angeführten Feuerwehren durch die Bezirksalarmzentrale um 12.10 Uhr </a:t>
            </a:r>
            <a:r>
              <a:rPr lang="de-DE" altLang="de-DE">
                <a:latin typeface="Arial" panose="020B0604020202020204" pitchFamily="34" charset="0"/>
                <a:cs typeface="Times New Roman" panose="02020603050405020304" pitchFamily="18" charset="0"/>
              </a:rPr>
              <a:t>zu einem Brandeinsatz</a:t>
            </a:r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 in „A-Dorf“ Wienerstraße 19 alarmiert: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Als Sie im Feuerwehrhaus eintreffen, sind bereits einige Mitglieder Ihrer Feuerwehr anwesend. Insgesamt treffen 18 Mitglieder aufgrund der Alarmierung ein.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>
              <a:cs typeface="Times New Roman" panose="02020603050405020304" pitchFamily="18" charset="0"/>
            </a:endParaRPr>
          </a:p>
          <a:p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Durch die Festlegung in der Einsatzleiterliste sind Sie bei diesem Einsatz Einsatzleiter.</a:t>
            </a:r>
          </a:p>
          <a:p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Um 12.15 Uhr rückt die Feuerwehr mit allen Fahrzeugen zum Einsatz aus.</a:t>
            </a:r>
            <a:r>
              <a:rPr lang="de-AT" altLang="de-DE"/>
              <a:t>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53A9328-546A-4B79-B49E-CD98901A8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3</a:t>
            </a:fld>
            <a:endParaRPr lang="de-AT" alt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600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Kreuzen Sie aus dem folgenden Möglichkeiten jene 2 Maßnahmen an, die Sie als Einsatzleiter aufgrund der neuen Lage zuerst anordnen müssen: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 eaLnBrk="1" hangingPunct="1"/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Bezirkshauptmannschaft (Verkehrsabteilung) 	verständigen</a:t>
            </a:r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KFZ Sachverständigen verständigen</a:t>
            </a:r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	Mitteilung an die Polizei - LKW Bergung ist nur mit 	weiteren Kräften durchführbar</a:t>
            </a:r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LKW-Bergung nicht durchführen, einrücken lassen </a:t>
            </a:r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für die Bergung geeignetes Einsatzfahrzeug 	anfordern (WLF der FF Furth)</a:t>
            </a:r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LKW mit Winden wegziehen</a:t>
            </a:r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einen neuerlichen Absperrbereich festlegen</a:t>
            </a:r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AT" alt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LKW Lenker soll Reifenwechsel durchführen</a:t>
            </a:r>
            <a:endParaRPr lang="de-DE" altLang="de-DE" b="1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685800" y="3124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09600" y="3048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685800" y="4267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609600" y="4191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85800" y="2743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685800" y="2057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685800" y="38862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685800" y="4953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685800" y="5334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685800" y="5715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4D05ECB-31C6-4A0C-8898-862074FCB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30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  <p:bldP spid="32774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4213" y="533400"/>
            <a:ext cx="84597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AT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8) Welche Maßnahmen sind nach dem Einrücken in das Feuerwehrhaus bei Einsatzende zu veranlassen? Führen Sie mindestens zwei Antworten an.</a:t>
            </a: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04800" y="1981200"/>
            <a:ext cx="85344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2" eaLnBrk="1" hangingPunct="1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Einrückmeldung absetzen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Einsatzbereitschaft herstellen</a:t>
            </a:r>
            <a:b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de-DE" altLang="de-DE" b="1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Hygienemaßnahmen</a:t>
            </a:r>
          </a:p>
          <a:p>
            <a:pPr eaLnBrk="1" hangingPunct="1"/>
            <a:endParaRPr lang="de-DE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- Einsatznachbesprechung</a:t>
            </a:r>
            <a:endParaRPr lang="de-AT" altLang="de-DE" b="1" i="1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796" name="Line 10"/>
          <p:cNvSpPr>
            <a:spLocks noChangeShapeType="1"/>
          </p:cNvSpPr>
          <p:nvPr/>
        </p:nvSpPr>
        <p:spPr bwMode="auto">
          <a:xfrm>
            <a:off x="762000" y="2362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3797" name="Line 11"/>
          <p:cNvSpPr>
            <a:spLocks noChangeShapeType="1"/>
          </p:cNvSpPr>
          <p:nvPr/>
        </p:nvSpPr>
        <p:spPr bwMode="auto">
          <a:xfrm>
            <a:off x="762000" y="31242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3798" name="Line 12"/>
          <p:cNvSpPr>
            <a:spLocks noChangeShapeType="1"/>
          </p:cNvSpPr>
          <p:nvPr/>
        </p:nvSpPr>
        <p:spPr bwMode="auto">
          <a:xfrm>
            <a:off x="755650" y="3860800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3799" name="Line 13"/>
          <p:cNvSpPr>
            <a:spLocks noChangeShapeType="1"/>
          </p:cNvSpPr>
          <p:nvPr/>
        </p:nvSpPr>
        <p:spPr bwMode="auto">
          <a:xfrm>
            <a:off x="755650" y="4581525"/>
            <a:ext cx="7620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F53DBAE-09EC-4836-88FA-7EADCD910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31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8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1773238"/>
            <a:ext cx="9144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1) Kreuzen Sie drei Maßnahmen, bzw. Anordnungen an, die Sie vor oder auf der Fahrt zum ca. 1 km entfernten Einsatzort treffen können.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Befehlsstelle errichten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</a:rPr>
              <a:t>Einsatzsofortmeldung (Lagemeldung) absetzen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Befehl an die Trupps geben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Mannschaft auf den Einsatz vorbereiten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Auf ordnungsgemäße Einsatzbekleidung achten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Absetzen der Einrückmeldung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Mannschaft einteilen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AT" altLang="de-DE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32210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28600" y="36020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28600" y="39830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28600" y="43640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28600" y="47450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28600" y="51260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228600" y="55070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52400" y="4287838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52400" y="4668838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52400" y="5430838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69AFC29-3815-49E9-8594-D438D53CE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4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utoUpdateAnimBg="0"/>
      <p:bldP spid="5131" grpId="0" autoUpdateAnimBg="0"/>
      <p:bldP spid="513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773238"/>
            <a:ext cx="91440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>
                <a:latin typeface="Arial" panose="020B0604020202020204" pitchFamily="34" charset="0"/>
                <a:cs typeface="Arial" panose="020B0604020202020204" pitchFamily="34" charset="0"/>
              </a:rPr>
              <a:t>2) Was ist Ihre erste Tätigkeit als Einsatzleiter nach dem Eintreffen am Einsatzort?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	Evakuieren der Nachbarobjekte 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>
                <a:latin typeface="Arial" panose="020B0604020202020204" pitchFamily="34" charset="0"/>
                <a:cs typeface="Times New Roman" panose="02020603050405020304" pitchFamily="18" charset="0"/>
              </a:rPr>
              <a:t>Lagefeststellung</a:t>
            </a:r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	Errichten der Einsatzleitstelle 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	Behörde verständigen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	Amtstierarzt verständigen</a:t>
            </a:r>
            <a:r>
              <a:rPr lang="de-AT" altLang="de-DE"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de-AT" altLang="de-DE">
                <a:cs typeface="Times New Roman" panose="02020603050405020304" pitchFamily="18" charset="0"/>
              </a:rPr>
              <a:t>		</a:t>
            </a:r>
            <a:r>
              <a:rPr lang="de-DE" altLang="de-DE">
                <a:latin typeface="Arial" panose="020B0604020202020204" pitchFamily="34" charset="0"/>
                <a:cs typeface="Times New Roman" panose="02020603050405020304" pitchFamily="18" charset="0"/>
              </a:rPr>
              <a:t>Festlegen der eigenen Absicht</a:t>
            </a:r>
            <a:r>
              <a:rPr lang="de-DE" altLang="de-DE">
                <a:cs typeface="Times New Roman" panose="02020603050405020304" pitchFamily="18" charset="0"/>
              </a:rPr>
              <a:t> </a:t>
            </a:r>
            <a:endParaRPr lang="de-AT" altLang="de-DE">
              <a:cs typeface="Times New Roman" panose="02020603050405020304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371600" y="29162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371600" y="329723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371600" y="36449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371600" y="40259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371600" y="44069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295400" y="3221038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371600" y="47879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CD922EE-8094-4409-9997-FCFB34CAC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5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1433513" y="1162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8195" name="Picture 2" descr="Bild Brand Prob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800"/>
            <a:ext cx="9144000" cy="66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F825CB2-2A2B-4E4A-9533-46B5A5CC5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6</a:t>
            </a:fld>
            <a:endParaRPr lang="de-AT" alt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28600" y="476250"/>
            <a:ext cx="8915400" cy="526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6250" indent="-190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Sie haben folgende Lage festgestellt: 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DE" altLang="de-DE" dirty="0">
              <a:latin typeface="Symbol" panose="05050102010706020507" pitchFamily="18" charset="2"/>
              <a:cs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Die Bezirksalarmzentrale informiert, </a:t>
            </a:r>
            <a:b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dass die FF B-Dorf und C-Dorf ausgerückt sind </a:t>
            </a: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b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altLang="de-DE" dirty="0">
                <a:latin typeface="Arial" panose="020B0604020202020204" pitchFamily="34" charset="0"/>
                <a:cs typeface="Arial" panose="020B0604020202020204" pitchFamily="34" charset="0"/>
              </a:rPr>
              <a:t>	die Polizei und Rettung in Kürze eintreffen werden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de-DE" altLang="de-DE" dirty="0">
                <a:cs typeface="Times New Roman" panose="02020603050405020304" pitchFamily="18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Brand des Dachstuhles im Stallgebäude bzw. Teile des Heues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de-DE" altLang="de-DE" dirty="0">
                <a:cs typeface="Times New Roman" panose="02020603050405020304" pitchFamily="18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Massivbau – Ziegeldeckung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de-DE" altLang="de-DE" dirty="0">
                <a:cs typeface="Times New Roman" panose="02020603050405020304" pitchFamily="18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Wind begünstigt ein Übergreifen auf Wohngebäude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starke Rauchentwicklung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de-DE" altLang="de-DE" dirty="0">
                <a:cs typeface="Times New Roman" panose="02020603050405020304" pitchFamily="18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Stall derzeit noch ungefährdet betretbar</a:t>
            </a:r>
          </a:p>
          <a:p>
            <a:pPr eaLnBrk="1" hangingPunct="1">
              <a:buFontTx/>
              <a:buChar char="•"/>
            </a:pP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Im Stall befinden sich 5 Schweine und 10 Rinder</a:t>
            </a:r>
          </a:p>
          <a:p>
            <a:pPr eaLnBrk="1" hangingPunct="1">
              <a:buFontTx/>
              <a:buChar char="•"/>
            </a:pPr>
            <a:r>
              <a:rPr lang="de-DE" altLang="de-DE" dirty="0">
                <a:cs typeface="Times New Roman" panose="02020603050405020304" pitchFamily="18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keine Personen im Wohnhaus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de-DE" altLang="de-DE" dirty="0">
                <a:cs typeface="Times New Roman" panose="02020603050405020304" pitchFamily="18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Besitzer anwesend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r>
              <a:rPr lang="de-DE" altLang="de-DE" dirty="0">
                <a:cs typeface="Times New Roman" panose="02020603050405020304" pitchFamily="18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Wasserentnahmestelle – 1 Löschteich Entfernung ca. 100 m</a:t>
            </a:r>
            <a:endParaRPr lang="de-AT" altLang="de-DE" dirty="0">
              <a:cs typeface="Times New Roman" panose="02020603050405020304" pitchFamily="18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2355EE1-D268-47F8-A15D-EBEA6CC6F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7</a:t>
            </a:fld>
            <a:endParaRPr lang="de-AT" alt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8600" y="1990725"/>
            <a:ext cx="89154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>
                <a:latin typeface="Arial" panose="020B0604020202020204" pitchFamily="34" charset="0"/>
                <a:cs typeface="Arial" panose="020B0604020202020204" pitchFamily="34" charset="0"/>
              </a:rPr>
              <a:t>3) Worin liegt die größte Gefahr? (Beurteilung der Schadenslage)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endParaRPr lang="de-DE" altLang="de-DE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	Explosionsgefahr  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	Ausbreitung auf den Stall, Gefahr für die Tiere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	Rauchdurchzündung im Dachgeschoß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>
                <a:latin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	Brand vernichtet Futtervorräte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 		Rauch gefährdet Umwelt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>
                <a:latin typeface="Arial" panose="020B0604020202020204" pitchFamily="34" charset="0"/>
                <a:cs typeface="Arial" panose="020B0604020202020204" pitchFamily="34" charset="0"/>
              </a:rPr>
              <a:t> 		Dachstuhl stürzt ein</a:t>
            </a:r>
            <a:endParaRPr lang="de-DE" altLang="de-DE">
              <a:cs typeface="Times New Roman" panose="02020603050405020304" pitchFamily="18" charset="0"/>
            </a:endParaRPr>
          </a:p>
          <a:p>
            <a:pPr eaLnBrk="1" hangingPunct="1"/>
            <a:endParaRPr lang="de-AT" altLang="de-DE">
              <a:cs typeface="Times New Roman" panose="02020603050405020304" pitchFamily="18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676400" y="31337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1671638" y="348615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1681163" y="386715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1676400" y="421957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1685925" y="45720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1695450" y="49244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600200" y="3438525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4C861DB-8C02-4C33-A139-7EF251080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8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28600" y="533400"/>
            <a:ext cx="8915400" cy="637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4) Sie entschließen sich folgende Maßnahmen zu setzen: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lvl="1"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Einsatz der FF A-Dorf (wozu?) </a:t>
            </a:r>
            <a:b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lvl="1"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Umfassende Bandbekämpfung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Einvernehmen mit der Polizei u. Rettung herstellen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Einsatz der bereits ausgerückten Einsatzkräfte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FF B- Dorf (wozu?)</a:t>
            </a:r>
          </a:p>
          <a:p>
            <a:pPr eaLnBrk="1" hangingPunct="1"/>
            <a:endParaRPr lang="de-DE" altLang="de-DE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FF C-Dorf (wozu?)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Festlegung des Standortes der Einsatzleitstelle bei Haus 		Wienerstraße 17 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Bergen von Traktor und Anhänger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Tierarzt verständigen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Gelagerte Futtervorräte sofort entfernen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	Tierkörperverwertung verständigen</a:t>
            </a:r>
            <a:r>
              <a:rPr lang="de-AT" altLang="de-DE" dirty="0">
                <a:cs typeface="Times New Roman" panose="02020603050405020304" pitchFamily="18" charset="0"/>
              </a:rPr>
              <a:t> </a:t>
            </a:r>
            <a:endParaRPr lang="de-DE" altLang="de-DE" dirty="0">
              <a:cs typeface="Times New Roman" panose="02020603050405020304" pitchFamily="18" charset="0"/>
            </a:endParaRPr>
          </a:p>
          <a:p>
            <a:pPr eaLnBrk="1" hangingPunct="1"/>
            <a:endParaRPr lang="de-AT" altLang="de-DE" dirty="0">
              <a:cs typeface="Times New Roman" panose="02020603050405020304" pitchFamily="18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85800" y="1295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85800" y="2057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85800" y="2438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85800" y="2819400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85800" y="4225925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85800" y="50053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85800" y="53863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85800" y="57673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685800" y="6148388"/>
            <a:ext cx="304800" cy="304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09600" y="1219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09600" y="1981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09600" y="2362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609600" y="2743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609600" y="4149725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 dirty="0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 dirty="0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1219200" y="1981200"/>
            <a:ext cx="62484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5410200" y="16002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3886200" y="3429000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3886200" y="4149725"/>
            <a:ext cx="26670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3886200" y="3048000"/>
            <a:ext cx="5257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Brandbekämpfung, Löschwasserversorgung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1219200" y="1600200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Schützen des Wohngebäudes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3886200" y="3763963"/>
            <a:ext cx="50062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Errichtung ASSP, Reserve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5334000" y="12192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Tierrettung und</a:t>
            </a:r>
          </a:p>
        </p:txBody>
      </p:sp>
      <p:sp>
        <p:nvSpPr>
          <p:cNvPr id="25" name="Text Box 16">
            <a:extLst>
              <a:ext uri="{FF2B5EF4-FFF2-40B4-BE49-F238E27FC236}">
                <a16:creationId xmlns:a16="http://schemas.microsoft.com/office/drawing/2014/main" id="{72B912F2-2A4A-4579-82D7-1FC39C5B3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5348064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b="1" dirty="0">
                <a:solidFill>
                  <a:srgbClr val="FF3300"/>
                </a:solidFill>
                <a:latin typeface="Arial Black" panose="020B0A04020102020204" pitchFamily="34" charset="0"/>
              </a:rPr>
              <a:t>X</a:t>
            </a:r>
            <a:endParaRPr lang="de-AT" altLang="de-DE" b="1" dirty="0"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E02080D-284D-4E11-BCEC-6207DC274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39970-4252-42BC-841A-69AD1DD86355}" type="slidenum">
              <a:rPr lang="de-AT" altLang="de-DE" smtClean="0"/>
              <a:pPr>
                <a:defRPr/>
              </a:pPr>
              <a:t>9</a:t>
            </a:fld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autoUpdateAnimBg="0"/>
      <p:bldP spid="10253" grpId="0" autoUpdateAnimBg="0"/>
      <p:bldP spid="10254" grpId="0" autoUpdateAnimBg="0"/>
      <p:bldP spid="10255" grpId="0" autoUpdateAnimBg="0"/>
      <p:bldP spid="10256" grpId="0" autoUpdateAnimBg="0"/>
      <p:bldP spid="10261" grpId="0" autoUpdateAnimBg="0"/>
      <p:bldP spid="10262" grpId="0" autoUpdateAnimBg="0"/>
      <p:bldP spid="10264" grpId="0" autoUpdateAnimBg="0"/>
      <p:bldP spid="10266" grpId="0" autoUpdateAnimBg="0"/>
      <p:bldP spid="25" grpId="0" autoUpdateAnimBg="0"/>
    </p:bldLst>
  </p:timing>
</p:sld>
</file>

<file path=ppt/theme/theme1.xml><?xml version="1.0" encoding="utf-8"?>
<a:theme xmlns:a="http://schemas.openxmlformats.org/drawingml/2006/main" name="1_Vorlage Power Point FLA Gold1">
  <a:themeElements>
    <a:clrScheme name="1_Vorlage Power Point FLA Gold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orlage Power Point FLA Gold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Vorlage Power Point FLA Gold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orlage Power Point FLA Gold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orlage Power Point FLA Gold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1886</Words>
  <Application>Microsoft Office PowerPoint</Application>
  <PresentationFormat>Bildschirmpräsentation (4:3)</PresentationFormat>
  <Paragraphs>349</Paragraphs>
  <Slides>31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40" baseType="lpstr">
      <vt:lpstr>Arial</vt:lpstr>
      <vt:lpstr>Arial Black</vt:lpstr>
      <vt:lpstr>Calibri</vt:lpstr>
      <vt:lpstr>Kravitz Thermal</vt:lpstr>
      <vt:lpstr>Symbol</vt:lpstr>
      <vt:lpstr>Times New Roman</vt:lpstr>
      <vt:lpstr>Verdana</vt:lpstr>
      <vt:lpstr>Wingdings</vt:lpstr>
      <vt:lpstr>1_Vorlage Power Point FLA Gold1</vt:lpstr>
      <vt:lpstr>NÖ Feuerwehrleistungsabzeichen in Gold  (FLA Gold)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Bretterbauer</dc:creator>
  <cp:lastModifiedBy>Franz Bretterbauer</cp:lastModifiedBy>
  <cp:revision>70</cp:revision>
  <dcterms:created xsi:type="dcterms:W3CDTF">2003-02-18T17:33:28Z</dcterms:created>
  <dcterms:modified xsi:type="dcterms:W3CDTF">2022-01-24T07:35:43Z</dcterms:modified>
</cp:coreProperties>
</file>