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69" r:id="rId3"/>
    <p:sldId id="270" r:id="rId4"/>
    <p:sldId id="265" r:id="rId5"/>
    <p:sldId id="271" r:id="rId6"/>
    <p:sldId id="272" r:id="rId7"/>
  </p:sldIdLst>
  <p:sldSz cx="9144000" cy="6858000" type="screen4x3"/>
  <p:notesSz cx="7102475" cy="10234613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8006" autoAdjust="0"/>
  </p:normalViewPr>
  <p:slideViewPr>
    <p:cSldViewPr>
      <p:cViewPr varScale="1">
        <p:scale>
          <a:sx n="108" d="100"/>
          <a:sy n="108" d="100"/>
        </p:scale>
        <p:origin x="76" y="8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9DAFC12-0D80-4866-A01E-FBA2C052CAF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951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08C6288-5D50-495B-9D06-CB38F63997B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1"/>
            <a:ext cx="3077951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0216CD4C-4BD3-428F-8AD4-3F2EC610123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92C9070B-984C-435D-A34E-E420E9A53ED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0925"/>
            <a:ext cx="568261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41FDB8AB-4FD6-43AA-9389-CBF02E11B6B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1"/>
            <a:ext cx="3077951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AF5FB031-5344-4291-83A6-29CCA8F73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1851"/>
            <a:ext cx="3077951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DA85E3-D2AA-44E8-8943-E7E89E9EED8B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>
            <a:extLst>
              <a:ext uri="{FF2B5EF4-FFF2-40B4-BE49-F238E27FC236}">
                <a16:creationId xmlns:a16="http://schemas.microsoft.com/office/drawing/2014/main" id="{A5BCE1E5-0673-44BF-B50F-B852E4D307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izenplatzhalter 2">
            <a:extLst>
              <a:ext uri="{FF2B5EF4-FFF2-40B4-BE49-F238E27FC236}">
                <a16:creationId xmlns:a16="http://schemas.microsoft.com/office/drawing/2014/main" id="{019D8427-0BE9-4EF0-9D1D-C790A5955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  <p:sp>
        <p:nvSpPr>
          <p:cNvPr id="6148" name="Foliennummernplatzhalter 3">
            <a:extLst>
              <a:ext uri="{FF2B5EF4-FFF2-40B4-BE49-F238E27FC236}">
                <a16:creationId xmlns:a16="http://schemas.microsoft.com/office/drawing/2014/main" id="{224D6176-0D67-496F-9117-462C9E205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C70E53-314A-4340-BA6A-8D92771764F0}" type="slidenum">
              <a:rPr lang="de-AT" altLang="de-DE" sz="1200"/>
              <a:pPr/>
              <a:t>3</a:t>
            </a:fld>
            <a:endParaRPr lang="de-AT" altLang="de-DE" sz="1200"/>
          </a:p>
        </p:txBody>
      </p:sp>
    </p:spTree>
    <p:extLst>
      <p:ext uri="{BB962C8B-B14F-4D97-AF65-F5344CB8AC3E}">
        <p14:creationId xmlns:p14="http://schemas.microsoft.com/office/powerpoint/2010/main" val="1904007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6074B-73EE-4490-A9F1-DB2B8DF43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70DE6A-56E0-4D6B-8F70-1D2491DBB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E59F11-3F81-48BC-ACC8-61AA4BB6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70C09B-3440-445A-8197-A0B95A28D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B64D2D-7AB2-42B8-BA32-AD050F742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2B225-C785-4C3D-963F-9863E6F3591C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7848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C5F8D-8FEF-4329-893B-560BB874C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EC6192B-15C0-4A59-80E0-BBBC3D918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92A77E-787D-4806-9A95-A43E182FE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1A6F04-2A83-4154-B4CC-3FC964A6B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932960-6BC3-486B-93AE-550C23068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5E891-D0A9-4D15-8B1A-2A88437F8F7D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3682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768C9E2-3E32-486B-B8B4-7A75270BB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BF9D0EC-D9CC-44E1-8D5B-71DC87A75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33671A-D594-4D5B-ABAF-9096B6C47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60D441-6DB7-4EB1-A783-D99CB5CE7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2E5D02-EC00-4F3B-86B9-EE1819691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8C736-7EB2-447E-B8F5-F2C14CA7F24C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0521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A8FA65-8E01-4A0A-ACDD-FE6E28EF4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C2BF49-427E-4FD9-9E6D-5581F646E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CFEAE2-299D-4F6D-A89E-46515EE27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194802-76B4-44FD-A185-9B49B4E9F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EEBCFD-2BD4-47BE-8730-1BFC3154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38AE5-C8B0-4730-B670-E9CC4EB2C7EE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312929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B02BC-2746-4B67-A614-FA687F402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89C430-61F2-4B02-80B1-13014BDFC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7107CA-E578-4BF2-BEAA-C802FCA7A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EC399E-8A10-4678-B137-7C2083081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811803-4876-45D1-A08D-D21CC34E7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FC9DF-2C43-4A06-AC34-22DDA131B4F2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0970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0E21C7-B1D4-423B-AA6C-085EE856B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DE016B-962F-4F77-AE3A-B001549527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339DB72-EAAF-4AD6-A0FF-E64AE5467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A6C6D6-A2F5-4E0C-80DB-166E71A1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E557E84-CBA2-46C3-82A3-FAC36E4CD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E6028F-2656-43E5-8AE2-B0B44E26C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326E8-E0C5-4605-A1B7-BD5EA8A82B55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262056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BBAA0-C862-423E-8858-571C20698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EB79EB-3483-4D7E-BBDE-83BDBA213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38CBFFA-0AFF-4F87-A925-81D00A90D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3753EDF-70E7-42CF-8D53-3BF493833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8F85988-C25F-41AA-86DE-98DA4B5091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87949A3-735A-451B-8067-9108781EA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A5562B8-53EC-4807-8D56-095354AF3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A4F5DC2-512E-47E6-B1B0-E3D8127A9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2C91D-30E5-4B21-951D-48216B52D682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8554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79EC1-F7CD-48A0-B608-B922743DB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7BBF52A-FD1D-43AE-BE00-E1EF98A9D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5F94A01-17D1-4DC1-ACC8-222A9EFEC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CC14DAE-1912-48E4-808A-47D398CF2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FE451-6BA3-403D-8D72-EB09B401CD64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7460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98D7C12-F6F8-4673-BA89-2977831AC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A610497-D035-42A1-8A6F-1F0EAC9E2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9E7F85-0A84-43FA-9D74-1590528E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02006-97C5-433B-B748-8DF19ADB440E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22064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866EF-CA99-432E-8D8A-F324830D7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E032F0-F253-4D50-8660-DDD01B546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299527C-3F21-4BB3-B615-AF34E379C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22BD467-BAE4-497A-9BFF-F4DEB1F32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164354-ACDB-44B8-966C-B80BF05AD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3F08F2-D58E-41FC-8C0D-40552F083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54D21-88E8-470E-80B7-40A1788B8A53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00210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1FD30-15FB-442F-8241-2C8BDB27A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4BABDB6-37F8-4AFD-A186-499184E3F5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8FC4D7-BF62-4D09-A831-58D732D97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7CDE41-50E5-44A2-BD75-B1839442C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872EEE1-8240-46B8-A9C7-EC6225C30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8DF2223-61B9-4F69-9901-BB41CF9BF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FFF5E-666F-45EC-8A8D-100D23F72A68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20380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D65E632-ED12-4C9E-ABFC-688EA5BAF2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das Titelformat zu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82D8BAF-3ED6-4313-A9E6-658B98BCE3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die Formate des Vorlagentextes zu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907CA7F-1DE8-4DB1-B6C5-0FCB3D896EF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AT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42E0630-5702-463C-8889-168B442610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AT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495BC0E-F12C-48EA-B848-62A8F8952C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A9C5C0-98B9-49FF-B8D4-4547A0835F99}" type="slidenum">
              <a:rPr lang="de-AT" altLang="de-DE"/>
              <a:pPr/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33264B8-3F8E-4DBA-A7DC-815A17F04BB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384550"/>
            <a:ext cx="7772400" cy="1143000"/>
          </a:xfrm>
        </p:spPr>
        <p:txBody>
          <a:bodyPr anchor="ctr"/>
          <a:lstStyle/>
          <a:p>
            <a:r>
              <a:rPr lang="de-AT" altLang="de-DE" sz="2400" b="1">
                <a:latin typeface="Verdana" panose="020B0604030504040204" pitchFamily="34" charset="0"/>
              </a:rPr>
              <a:t>Formulieren und Geben von Befehlen</a:t>
            </a:r>
            <a:endParaRPr lang="de-DE" altLang="de-DE" sz="2400" b="1">
              <a:latin typeface="Verdana" panose="020B0604030504040204" pitchFamily="34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272FB54-1645-4684-9F67-DBEE5116264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60950"/>
            <a:ext cx="6400800" cy="1752600"/>
          </a:xfrm>
        </p:spPr>
        <p:txBody>
          <a:bodyPr/>
          <a:lstStyle/>
          <a:p>
            <a:r>
              <a:rPr lang="de-DE" altLang="de-DE" sz="3200">
                <a:latin typeface="Verdana" panose="020B0604030504040204" pitchFamily="34" charset="0"/>
              </a:rPr>
              <a:t>Beispiel BE 3</a:t>
            </a:r>
            <a:endParaRPr lang="de-DE" altLang="de-DE" sz="3200" dirty="0">
              <a:latin typeface="Verdana" panose="020B0604030504040204" pitchFamily="34" charset="0"/>
            </a:endParaRPr>
          </a:p>
        </p:txBody>
      </p:sp>
      <p:pic>
        <p:nvPicPr>
          <p:cNvPr id="12290" name="Picture 2" descr="fla_gold_70">
            <a:extLst>
              <a:ext uri="{FF2B5EF4-FFF2-40B4-BE49-F238E27FC236}">
                <a16:creationId xmlns:a16="http://schemas.microsoft.com/office/drawing/2014/main" id="{FBD18427-AD8B-4B5C-8517-BD4C3B4FB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20700"/>
            <a:ext cx="25146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8B581E3-5768-45F0-8802-560B4E73F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47247"/>
            <a:ext cx="8172400" cy="5566129"/>
          </a:xfrm>
          <a:prstGeom prst="rect">
            <a:avLst/>
          </a:prstGeom>
        </p:spPr>
      </p:pic>
      <p:sp>
        <p:nvSpPr>
          <p:cNvPr id="4098" name="Rectangle 21">
            <a:extLst>
              <a:ext uri="{FF2B5EF4-FFF2-40B4-BE49-F238E27FC236}">
                <a16:creationId xmlns:a16="http://schemas.microsoft.com/office/drawing/2014/main" id="{55B7C00C-C3EB-43BA-8F00-2DB16F558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" y="1371600"/>
            <a:ext cx="91440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AT" altLang="de-DE">
              <a:latin typeface="Arial" panose="020B0604020202020204" pitchFamily="34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099" name="Rectangle 22">
            <a:extLst>
              <a:ext uri="{FF2B5EF4-FFF2-40B4-BE49-F238E27FC236}">
                <a16:creationId xmlns:a16="http://schemas.microsoft.com/office/drawing/2014/main" id="{E62AFEB5-3A8F-472B-856E-DAFDA97E2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" y="5922963"/>
            <a:ext cx="91440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100" name="Rectangle 24">
            <a:extLst>
              <a:ext uri="{FF2B5EF4-FFF2-40B4-BE49-F238E27FC236}">
                <a16:creationId xmlns:a16="http://schemas.microsoft.com/office/drawing/2014/main" id="{CADA10C3-E666-4C65-9BCB-353B1DE3B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8913"/>
            <a:ext cx="6334125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AT" altLang="de-DE" sz="2000" b="1" dirty="0">
                <a:latin typeface="Arial" panose="020B0604020202020204" pitchFamily="34" charset="0"/>
              </a:rPr>
              <a:t>Geben Sie der Löschgruppe 1:8 des HLF2 den </a:t>
            </a:r>
          </a:p>
          <a:p>
            <a:pPr eaLnBrk="1" hangingPunct="1"/>
            <a:r>
              <a:rPr lang="de-AT" altLang="de-DE" sz="2000" b="1" dirty="0">
                <a:latin typeface="Arial" panose="020B0604020202020204" pitchFamily="34" charset="0"/>
              </a:rPr>
              <a:t>Befehl des Gruppenkommandanten des ersteintreffenden Fahrzeuges!</a:t>
            </a:r>
          </a:p>
        </p:txBody>
      </p:sp>
      <p:sp>
        <p:nvSpPr>
          <p:cNvPr id="3" name="Sprechblase: rechteckig mit abgerundeten Ecken 2">
            <a:extLst>
              <a:ext uri="{FF2B5EF4-FFF2-40B4-BE49-F238E27FC236}">
                <a16:creationId xmlns:a16="http://schemas.microsoft.com/office/drawing/2014/main" id="{D6130804-B3DC-47ED-AC6E-F3DC247892E3}"/>
              </a:ext>
            </a:extLst>
          </p:cNvPr>
          <p:cNvSpPr/>
          <p:nvPr/>
        </p:nvSpPr>
        <p:spPr>
          <a:xfrm>
            <a:off x="7494973" y="2063629"/>
            <a:ext cx="1439862" cy="935037"/>
          </a:xfrm>
          <a:prstGeom prst="wedgeRoundRectCallout">
            <a:avLst>
              <a:gd name="adj1" fmla="val -43744"/>
              <a:gd name="adj2" fmla="val 200110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AT" sz="1600" dirty="0"/>
              <a:t>Vermisste Person im Wohnhaus</a:t>
            </a:r>
          </a:p>
        </p:txBody>
      </p:sp>
      <p:sp>
        <p:nvSpPr>
          <p:cNvPr id="25" name="Sprechblase: rechteckig mit abgerundeten Ecken 24">
            <a:extLst>
              <a:ext uri="{FF2B5EF4-FFF2-40B4-BE49-F238E27FC236}">
                <a16:creationId xmlns:a16="http://schemas.microsoft.com/office/drawing/2014/main" id="{45A27DDC-8415-4D9D-8EEA-BDCA68F7C3D7}"/>
              </a:ext>
            </a:extLst>
          </p:cNvPr>
          <p:cNvSpPr/>
          <p:nvPr/>
        </p:nvSpPr>
        <p:spPr>
          <a:xfrm>
            <a:off x="1259633" y="5761038"/>
            <a:ext cx="1584176" cy="715373"/>
          </a:xfrm>
          <a:prstGeom prst="wedgeRoundRectCallout">
            <a:avLst>
              <a:gd name="adj1" fmla="val -97977"/>
              <a:gd name="adj2" fmla="val 95862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AT" sz="1600" dirty="0"/>
              <a:t>Überflurhydrant 50 m entfernt</a:t>
            </a:r>
          </a:p>
        </p:txBody>
      </p:sp>
    </p:spTree>
    <p:extLst>
      <p:ext uri="{BB962C8B-B14F-4D97-AF65-F5344CB8AC3E}">
        <p14:creationId xmlns:p14="http://schemas.microsoft.com/office/powerpoint/2010/main" val="60133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885A03FA-4A19-478D-92D9-187F441D3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15888"/>
            <a:ext cx="2743200" cy="365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600" b="1" i="1">
                <a:latin typeface="Arial" panose="020B0604020202020204" pitchFamily="34" charset="0"/>
              </a:rPr>
              <a:t>Lösung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E009F634-2A6D-4B05-B5B1-F6E31EADA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224824"/>
              </p:ext>
            </p:extLst>
          </p:nvPr>
        </p:nvGraphicFramePr>
        <p:xfrm>
          <a:off x="468313" y="690563"/>
          <a:ext cx="8207375" cy="59746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3550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2554209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5039616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7012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LAGE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Dachstuhlbrand, eine Person vermisst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00007"/>
                  </a:ext>
                </a:extLst>
              </a:tr>
              <a:tr h="701278">
                <a:tc>
                  <a:txBody>
                    <a:bodyPr/>
                    <a:lstStyle/>
                    <a:p>
                      <a:r>
                        <a:rPr lang="de-AT" sz="4000" b="1" dirty="0"/>
                        <a:t>E</a:t>
                      </a:r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000" b="1" dirty="0"/>
                        <a:t>ENTSCHLUSS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/>
                        <a:t>Wir suchen und retten die vermisste Person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  <a:tr h="701278">
                <a:tc>
                  <a:txBody>
                    <a:bodyPr/>
                    <a:lstStyle/>
                    <a:p>
                      <a:r>
                        <a:rPr lang="de-AT" sz="4000" b="1" dirty="0"/>
                        <a:t>D</a:t>
                      </a:r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000" b="1" dirty="0"/>
                        <a:t>DURCHFÜHRUNG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b="1" dirty="0"/>
                        <a:t>Angriffstrupp</a:t>
                      </a:r>
                      <a:r>
                        <a:rPr lang="de-AT" sz="2400" dirty="0"/>
                        <a:t> und </a:t>
                      </a:r>
                      <a:r>
                        <a:rPr lang="de-AT" sz="2400" b="1" dirty="0"/>
                        <a:t>WTF </a:t>
                      </a:r>
                      <a:r>
                        <a:rPr lang="de-AT" sz="2400" dirty="0"/>
                        <a:t>sind Atemschutz-Trupp. </a:t>
                      </a:r>
                    </a:p>
                    <a:p>
                      <a:r>
                        <a:rPr lang="de-AT" sz="2400" b="0" dirty="0"/>
                        <a:t>- Vorgehen zur Personensuche </a:t>
                      </a:r>
                      <a:r>
                        <a:rPr lang="de-AT" sz="2400" dirty="0"/>
                        <a:t>mit 1. Löschleitung durch die Haustür mit Tragetuch und Feuerwehraxt.</a:t>
                      </a:r>
                      <a:br>
                        <a:rPr lang="de-AT" sz="2400" dirty="0"/>
                      </a:br>
                      <a:r>
                        <a:rPr lang="de-AT" sz="2400" b="1" dirty="0"/>
                        <a:t>WTM </a:t>
                      </a:r>
                      <a:r>
                        <a:rPr lang="de-AT" sz="2400" dirty="0"/>
                        <a:t>und </a:t>
                      </a:r>
                      <a:r>
                        <a:rPr lang="de-AT" sz="2400" b="1" dirty="0"/>
                        <a:t>Melder</a:t>
                      </a:r>
                      <a:r>
                        <a:rPr lang="de-AT" sz="2400" dirty="0"/>
                        <a:t> errichten die  1. Löschleitung.</a:t>
                      </a:r>
                      <a:br>
                        <a:rPr lang="de-AT" sz="2400" dirty="0"/>
                      </a:br>
                      <a:r>
                        <a:rPr lang="de-AT" sz="2400" b="1" dirty="0"/>
                        <a:t>Schlauchtrupp</a:t>
                      </a:r>
                      <a:r>
                        <a:rPr lang="de-AT" sz="2400" dirty="0"/>
                        <a:t> stellt Wasserversorgung vom 50 m entfernten Hydranten her.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283455"/>
                  </a:ext>
                </a:extLst>
              </a:tr>
              <a:tr h="701278">
                <a:tc>
                  <a:txBody>
                    <a:bodyPr/>
                    <a:lstStyle/>
                    <a:p>
                      <a:endParaRPr lang="de-AT" sz="4000" b="1" dirty="0"/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2000" b="1" dirty="0"/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/>
                        <a:t>„VOR“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803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79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efehle_Beispiel_1_Bild_EinsBef">
            <a:extLst>
              <a:ext uri="{FF2B5EF4-FFF2-40B4-BE49-F238E27FC236}">
                <a16:creationId xmlns:a16="http://schemas.microsoft.com/office/drawing/2014/main" id="{9B18546A-766A-4BEE-A00C-918165ECF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0"/>
            <a:ext cx="513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AutoShape 3">
            <a:extLst>
              <a:ext uri="{FF2B5EF4-FFF2-40B4-BE49-F238E27FC236}">
                <a16:creationId xmlns:a16="http://schemas.microsoft.com/office/drawing/2014/main" id="{3A58ADBD-EA46-47BE-A72B-34A860728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925" y="1220788"/>
            <a:ext cx="1371600" cy="638175"/>
          </a:xfrm>
          <a:prstGeom prst="wedgeRoundRectCallout">
            <a:avLst>
              <a:gd name="adj1" fmla="val 100694"/>
              <a:gd name="adj2" fmla="val 18308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altLang="de-DE" sz="1200" b="1">
                <a:solidFill>
                  <a:srgbClr val="FF0000"/>
                </a:solidFill>
                <a:cs typeface="Times New Roman" panose="02020603050405020304" pitchFamily="18" charset="0"/>
              </a:rPr>
              <a:t>Anhänger droht nachzurutschen</a:t>
            </a:r>
            <a:endParaRPr lang="de-DE" altLang="de-DE" sz="1000">
              <a:cs typeface="Times New Roman" panose="02020603050405020304" pitchFamily="18" charset="0"/>
            </a:endParaRPr>
          </a:p>
          <a:p>
            <a:pPr eaLnBrk="0" hangingPunct="0"/>
            <a:endParaRPr lang="de-DE" altLang="de-DE"/>
          </a:p>
        </p:txBody>
      </p:sp>
      <p:sp>
        <p:nvSpPr>
          <p:cNvPr id="15364" name="AutoShape 4">
            <a:extLst>
              <a:ext uri="{FF2B5EF4-FFF2-40B4-BE49-F238E27FC236}">
                <a16:creationId xmlns:a16="http://schemas.microsoft.com/office/drawing/2014/main" id="{10864132-E7ED-4F22-9829-368192CB4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725" y="4344988"/>
            <a:ext cx="1920875" cy="363537"/>
          </a:xfrm>
          <a:prstGeom prst="wedgeRoundRectCallout">
            <a:avLst>
              <a:gd name="adj1" fmla="val -103472"/>
              <a:gd name="adj2" fmla="val 502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altLang="de-DE" sz="1200" b="1">
                <a:solidFill>
                  <a:srgbClr val="FF0000"/>
                </a:solidFill>
                <a:cs typeface="Times New Roman" panose="02020603050405020304" pitchFamily="18" charset="0"/>
              </a:rPr>
              <a:t>Eingeklemmte Person</a:t>
            </a:r>
            <a:endParaRPr lang="de-DE" altLang="de-DE" sz="1000">
              <a:cs typeface="Times New Roman" panose="02020603050405020304" pitchFamily="18" charset="0"/>
            </a:endParaRPr>
          </a:p>
          <a:p>
            <a:pPr eaLnBrk="0" hangingPunct="0"/>
            <a:endParaRPr lang="de-DE" altLang="de-DE"/>
          </a:p>
        </p:txBody>
      </p:sp>
      <p:sp>
        <p:nvSpPr>
          <p:cNvPr id="15365" name="AutoShape 5">
            <a:extLst>
              <a:ext uri="{FF2B5EF4-FFF2-40B4-BE49-F238E27FC236}">
                <a16:creationId xmlns:a16="http://schemas.microsoft.com/office/drawing/2014/main" id="{C1428C4B-B158-44CF-8277-A164683CC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458788"/>
            <a:ext cx="1736725" cy="363537"/>
          </a:xfrm>
          <a:prstGeom prst="wedgeRoundRectCallout">
            <a:avLst>
              <a:gd name="adj1" fmla="val 122944"/>
              <a:gd name="adj2" fmla="val 313755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altLang="de-DE" sz="1200" b="1">
                <a:solidFill>
                  <a:srgbClr val="FF0000"/>
                </a:solidFill>
                <a:cs typeface="Times New Roman" panose="02020603050405020304" pitchFamily="18" charset="0"/>
              </a:rPr>
              <a:t>Sichern mit Seilwinde</a:t>
            </a:r>
            <a:endParaRPr lang="de-DE" altLang="de-DE" sz="1000">
              <a:cs typeface="Times New Roman" panose="02020603050405020304" pitchFamily="18" charset="0"/>
            </a:endParaRPr>
          </a:p>
          <a:p>
            <a:pPr eaLnBrk="0" hangingPunct="0"/>
            <a:endParaRPr lang="de-DE" altLang="de-DE"/>
          </a:p>
        </p:txBody>
      </p:sp>
      <p:sp>
        <p:nvSpPr>
          <p:cNvPr id="15366" name="Line 6">
            <a:extLst>
              <a:ext uri="{FF2B5EF4-FFF2-40B4-BE49-F238E27FC236}">
                <a16:creationId xmlns:a16="http://schemas.microsoft.com/office/drawing/2014/main" id="{38FFF91F-ECD6-4B8B-BDD0-5C4CF58CB6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51525" y="1677988"/>
            <a:ext cx="549275" cy="3651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5367" name="Freeform 7">
            <a:extLst>
              <a:ext uri="{FF2B5EF4-FFF2-40B4-BE49-F238E27FC236}">
                <a16:creationId xmlns:a16="http://schemas.microsoft.com/office/drawing/2014/main" id="{8B7AA26A-833E-41E7-AF53-66CFEF6D9712}"/>
              </a:ext>
            </a:extLst>
          </p:cNvPr>
          <p:cNvSpPr>
            <a:spLocks/>
          </p:cNvSpPr>
          <p:nvPr/>
        </p:nvSpPr>
        <p:spPr bwMode="auto">
          <a:xfrm>
            <a:off x="5622925" y="4038600"/>
            <a:ext cx="288925" cy="228600"/>
          </a:xfrm>
          <a:custGeom>
            <a:avLst/>
            <a:gdLst>
              <a:gd name="T0" fmla="*/ 0 w 456"/>
              <a:gd name="T1" fmla="*/ 240 h 360"/>
              <a:gd name="T2" fmla="*/ 24 w 456"/>
              <a:gd name="T3" fmla="*/ 168 h 360"/>
              <a:gd name="T4" fmla="*/ 168 w 456"/>
              <a:gd name="T5" fmla="*/ 96 h 360"/>
              <a:gd name="T6" fmla="*/ 264 w 456"/>
              <a:gd name="T7" fmla="*/ 0 h 360"/>
              <a:gd name="T8" fmla="*/ 456 w 456"/>
              <a:gd name="T9" fmla="*/ 72 h 360"/>
              <a:gd name="T10" fmla="*/ 168 w 456"/>
              <a:gd name="T11" fmla="*/ 360 h 360"/>
              <a:gd name="T12" fmla="*/ 0 w 456"/>
              <a:gd name="T13" fmla="*/ 24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6" h="360">
                <a:moveTo>
                  <a:pt x="0" y="240"/>
                </a:moveTo>
                <a:cubicBezTo>
                  <a:pt x="8" y="216"/>
                  <a:pt x="8" y="188"/>
                  <a:pt x="24" y="168"/>
                </a:cubicBezTo>
                <a:cubicBezTo>
                  <a:pt x="58" y="126"/>
                  <a:pt x="121" y="112"/>
                  <a:pt x="168" y="96"/>
                </a:cubicBezTo>
                <a:cubicBezTo>
                  <a:pt x="226" y="9"/>
                  <a:pt x="190" y="37"/>
                  <a:pt x="264" y="0"/>
                </a:cubicBezTo>
                <a:lnTo>
                  <a:pt x="456" y="72"/>
                </a:lnTo>
                <a:lnTo>
                  <a:pt x="168" y="360"/>
                </a:lnTo>
                <a:lnTo>
                  <a:pt x="0" y="24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5368" name="AutoShape 8">
            <a:extLst>
              <a:ext uri="{FF2B5EF4-FFF2-40B4-BE49-F238E27FC236}">
                <a16:creationId xmlns:a16="http://schemas.microsoft.com/office/drawing/2014/main" id="{DAF614C0-A65A-4656-BB21-3BB51D8B3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3735388"/>
            <a:ext cx="1006475" cy="363537"/>
          </a:xfrm>
          <a:prstGeom prst="wedgeRoundRectCallout">
            <a:avLst>
              <a:gd name="adj1" fmla="val -215144"/>
              <a:gd name="adj2" fmla="val 7096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altLang="de-DE" sz="1200" b="1">
                <a:solidFill>
                  <a:srgbClr val="FF0000"/>
                </a:solidFill>
                <a:cs typeface="Times New Roman" panose="02020603050405020304" pitchFamily="18" charset="0"/>
              </a:rPr>
              <a:t>Hebekissen</a:t>
            </a:r>
            <a:endParaRPr lang="de-DE" altLang="de-DE" sz="1000">
              <a:cs typeface="Times New Roman" panose="02020603050405020304" pitchFamily="18" charset="0"/>
            </a:endParaRPr>
          </a:p>
          <a:p>
            <a:pPr eaLnBrk="0" hangingPunct="0"/>
            <a:endParaRPr lang="de-DE" altLang="de-DE"/>
          </a:p>
        </p:txBody>
      </p:sp>
      <p:sp>
        <p:nvSpPr>
          <p:cNvPr id="15369" name="AutoShape 9">
            <a:extLst>
              <a:ext uri="{FF2B5EF4-FFF2-40B4-BE49-F238E27FC236}">
                <a16:creationId xmlns:a16="http://schemas.microsoft.com/office/drawing/2014/main" id="{82F0A2DF-1D03-407C-A482-C593AA1A3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5" y="5716588"/>
            <a:ext cx="2286000" cy="730250"/>
          </a:xfrm>
          <a:prstGeom prst="wedgeRoundRectCallout">
            <a:avLst>
              <a:gd name="adj1" fmla="val -95069"/>
              <a:gd name="adj2" fmla="val 30000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altLang="de-DE" sz="1200" b="1">
                <a:solidFill>
                  <a:srgbClr val="FF0000"/>
                </a:solidFill>
                <a:cs typeface="Times New Roman" panose="02020603050405020304" pitchFamily="18" charset="0"/>
              </a:rPr>
              <a:t>Steil ansteigende Straße durch Regen und Schlamm sehr rutschig</a:t>
            </a:r>
            <a:endParaRPr lang="de-DE" altLang="de-DE" sz="1000">
              <a:cs typeface="Times New Roman" panose="02020603050405020304" pitchFamily="18" charset="0"/>
            </a:endParaRPr>
          </a:p>
          <a:p>
            <a:pPr eaLnBrk="0" hangingPunct="0"/>
            <a:endParaRPr lang="de-DE" altLang="de-DE"/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AA4D9132-63EB-49DD-85C7-CF3C2B63A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25" y="838200"/>
            <a:ext cx="457200" cy="27463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altLang="de-DE" sz="1400" b="1">
                <a:solidFill>
                  <a:srgbClr val="FF0000"/>
                </a:solidFill>
                <a:cs typeface="Times New Roman" panose="02020603050405020304" pitchFamily="18" charset="0"/>
              </a:rPr>
              <a:t>EL</a:t>
            </a:r>
            <a:endParaRPr lang="de-DE" altLang="de-DE" sz="1000">
              <a:cs typeface="Times New Roman" panose="02020603050405020304" pitchFamily="18" charset="0"/>
            </a:endParaRPr>
          </a:p>
          <a:p>
            <a:pPr eaLnBrk="0" hangingPunct="0"/>
            <a:endParaRPr lang="de-DE" altLang="de-DE"/>
          </a:p>
        </p:txBody>
      </p:sp>
      <p:sp>
        <p:nvSpPr>
          <p:cNvPr id="15371" name="Line 11">
            <a:extLst>
              <a:ext uri="{FF2B5EF4-FFF2-40B4-BE49-F238E27FC236}">
                <a16:creationId xmlns:a16="http://schemas.microsoft.com/office/drawing/2014/main" id="{6CFB3EE7-4965-4384-86E2-D50FC71E7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5125" y="839788"/>
            <a:ext cx="1588" cy="728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grpSp>
        <p:nvGrpSpPr>
          <p:cNvPr id="15372" name="Group 12">
            <a:extLst>
              <a:ext uri="{FF2B5EF4-FFF2-40B4-BE49-F238E27FC236}">
                <a16:creationId xmlns:a16="http://schemas.microsoft.com/office/drawing/2014/main" id="{9C1EBE4F-D0C6-4C98-B299-036AD4DF7AAF}"/>
              </a:ext>
            </a:extLst>
          </p:cNvPr>
          <p:cNvGrpSpPr>
            <a:grpSpLocks/>
          </p:cNvGrpSpPr>
          <p:nvPr/>
        </p:nvGrpSpPr>
        <p:grpSpPr bwMode="auto">
          <a:xfrm>
            <a:off x="6461125" y="611188"/>
            <a:ext cx="92075" cy="547687"/>
            <a:chOff x="1104" y="1104"/>
            <a:chExt cx="144" cy="432"/>
          </a:xfrm>
        </p:grpSpPr>
        <p:sp>
          <p:nvSpPr>
            <p:cNvPr id="15373" name="Line 13">
              <a:extLst>
                <a:ext uri="{FF2B5EF4-FFF2-40B4-BE49-F238E27FC236}">
                  <a16:creationId xmlns:a16="http://schemas.microsoft.com/office/drawing/2014/main" id="{D2BF6E38-3A8E-4741-8B17-F6ADE04AE8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4" y="1104"/>
              <a:ext cx="144" cy="264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5374" name="Line 14">
              <a:extLst>
                <a:ext uri="{FF2B5EF4-FFF2-40B4-BE49-F238E27FC236}">
                  <a16:creationId xmlns:a16="http://schemas.microsoft.com/office/drawing/2014/main" id="{76851E14-0C8E-4210-BA77-763D28D174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4" y="1296"/>
              <a:ext cx="120" cy="72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5375" name="Line 15">
              <a:extLst>
                <a:ext uri="{FF2B5EF4-FFF2-40B4-BE49-F238E27FC236}">
                  <a16:creationId xmlns:a16="http://schemas.microsoft.com/office/drawing/2014/main" id="{5E7D3434-2172-4FA0-ABA0-74571C2B96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4" y="1296"/>
              <a:ext cx="120" cy="240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</p:grpSp>
      <p:grpSp>
        <p:nvGrpSpPr>
          <p:cNvPr id="15376" name="Group 16">
            <a:extLst>
              <a:ext uri="{FF2B5EF4-FFF2-40B4-BE49-F238E27FC236}">
                <a16:creationId xmlns:a16="http://schemas.microsoft.com/office/drawing/2014/main" id="{EA368C23-DE24-4C3E-B0C9-BD4643F37213}"/>
              </a:ext>
            </a:extLst>
          </p:cNvPr>
          <p:cNvGrpSpPr>
            <a:grpSpLocks/>
          </p:cNvGrpSpPr>
          <p:nvPr/>
        </p:nvGrpSpPr>
        <p:grpSpPr bwMode="auto">
          <a:xfrm>
            <a:off x="7604125" y="992188"/>
            <a:ext cx="182563" cy="515937"/>
            <a:chOff x="1104" y="1104"/>
            <a:chExt cx="144" cy="384"/>
          </a:xfrm>
        </p:grpSpPr>
        <p:sp>
          <p:nvSpPr>
            <p:cNvPr id="15377" name="Line 17">
              <a:extLst>
                <a:ext uri="{FF2B5EF4-FFF2-40B4-BE49-F238E27FC236}">
                  <a16:creationId xmlns:a16="http://schemas.microsoft.com/office/drawing/2014/main" id="{92A47FA1-0B24-4340-8EA3-ED5C4757BF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4" y="1104"/>
              <a:ext cx="144" cy="264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5378" name="Line 18">
              <a:extLst>
                <a:ext uri="{FF2B5EF4-FFF2-40B4-BE49-F238E27FC236}">
                  <a16:creationId xmlns:a16="http://schemas.microsoft.com/office/drawing/2014/main" id="{11AFC4DB-036C-4261-8009-756352C748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4" y="1296"/>
              <a:ext cx="120" cy="72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5379" name="Line 19">
              <a:extLst>
                <a:ext uri="{FF2B5EF4-FFF2-40B4-BE49-F238E27FC236}">
                  <a16:creationId xmlns:a16="http://schemas.microsoft.com/office/drawing/2014/main" id="{8B0DF1C9-57B3-4DCD-887A-08DDB7A62F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4" y="1296"/>
              <a:ext cx="120" cy="192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</p:grpSp>
      <p:sp>
        <p:nvSpPr>
          <p:cNvPr id="15380" name="AutoShape 20">
            <a:extLst>
              <a:ext uri="{FF2B5EF4-FFF2-40B4-BE49-F238E27FC236}">
                <a16:creationId xmlns:a16="http://schemas.microsoft.com/office/drawing/2014/main" id="{F095A962-E2E4-47A9-B7C7-A7348B107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725" y="0"/>
            <a:ext cx="1524000" cy="274638"/>
          </a:xfrm>
          <a:prstGeom prst="wedgeRoundRectCallout">
            <a:avLst>
              <a:gd name="adj1" fmla="val -8750"/>
              <a:gd name="adj2" fmla="val 255204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altLang="de-DE" sz="1200" b="1">
                <a:solidFill>
                  <a:srgbClr val="FF0000"/>
                </a:solidFill>
                <a:cs typeface="Times New Roman" panose="02020603050405020304" pitchFamily="18" charset="0"/>
              </a:rPr>
              <a:t>Sprechgruppe…</a:t>
            </a:r>
            <a:endParaRPr lang="de-DE" altLang="de-DE" sz="1000">
              <a:cs typeface="Times New Roman" panose="02020603050405020304" pitchFamily="18" charset="0"/>
            </a:endParaRPr>
          </a:p>
          <a:p>
            <a:pPr eaLnBrk="0" hangingPunct="0"/>
            <a:endParaRPr lang="de-DE" altLang="de-DE"/>
          </a:p>
        </p:txBody>
      </p:sp>
      <p:sp>
        <p:nvSpPr>
          <p:cNvPr id="15383" name="Rectangle 23">
            <a:extLst>
              <a:ext uri="{FF2B5EF4-FFF2-40B4-BE49-F238E27FC236}">
                <a16:creationId xmlns:a16="http://schemas.microsoft.com/office/drawing/2014/main" id="{9C152DED-B3D9-4C1C-BD8A-1DB8987F5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3097213" cy="1323439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Geben Sie als Einsatzleiter den Befehl an die </a:t>
            </a:r>
            <a:r>
              <a:rPr lang="de-AT" altLang="de-DE" sz="16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GRKDT‘en</a:t>
            </a:r>
            <a:r>
              <a:rPr lang="de-AT" altLang="de-DE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 : </a:t>
            </a:r>
            <a:br>
              <a:rPr lang="de-AT" altLang="de-DE" sz="1600" b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de-AT" altLang="de-DE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Eigene Kräfte: </a:t>
            </a:r>
          </a:p>
          <a:p>
            <a:r>
              <a:rPr lang="de-AT" altLang="de-DE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HLF3 1:8 und KDTF 1:3 - insgesamt 13 Mitgliedern</a:t>
            </a:r>
            <a:endParaRPr lang="de-DE" altLang="de-DE" sz="16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84" name="Rectangle 24">
            <a:extLst>
              <a:ext uri="{FF2B5EF4-FFF2-40B4-BE49-F238E27FC236}">
                <a16:creationId xmlns:a16="http://schemas.microsoft.com/office/drawing/2014/main" id="{6E4EAA15-9D57-440A-83EC-B03C52FF0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284538"/>
            <a:ext cx="3059113" cy="1314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600" b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Hinweis: bereits durchgeführte Erstmaß-nahmen: Absicherung d. Verkehrswege, Brandschutz und Verletztenbetreuung</a:t>
            </a:r>
            <a:r>
              <a:rPr lang="de-DE" altLang="de-DE" sz="1600" b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EC2AF78-57F6-4BEE-84E7-8E3ECA2FF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0"/>
            <a:ext cx="8821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 sz="1800">
                <a:latin typeface="Arial" panose="020B0604020202020204" pitchFamily="34" charset="0"/>
                <a:cs typeface="Times New Roman" panose="02020603050405020304" pitchFamily="18" charset="0"/>
              </a:rPr>
              <a:t>Lösung: </a:t>
            </a:r>
            <a:r>
              <a:rPr lang="de-DE" altLang="de-DE">
                <a:latin typeface="Arial" panose="020B0604020202020204" pitchFamily="34" charset="0"/>
                <a:cs typeface="Times New Roman" panose="02020603050405020304" pitchFamily="18" charset="0"/>
              </a:rPr>
              <a:t>Befehl an die Gruppenkommandanten</a:t>
            </a:r>
            <a:endParaRPr lang="de-AT" altLang="de-DE" sz="3200"/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E9A5088E-5029-4005-AAB6-CC0432A35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501390"/>
              </p:ext>
            </p:extLst>
          </p:nvPr>
        </p:nvGraphicFramePr>
        <p:xfrm>
          <a:off x="107950" y="549275"/>
          <a:ext cx="8928100" cy="53396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7428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2284605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5976067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1554262">
                <a:tc row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marL="91431" marR="91431" marT="45714" marB="45714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SCHADENSLAGE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Unfall mit </a:t>
                      </a:r>
                      <a:r>
                        <a:rPr kumimoji="0" lang="de-AT" altLang="de-D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umgestürtztem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Traktor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Person unter Traktor eingeklemmt</a:t>
                      </a:r>
                      <a:endParaRPr kumimoji="0" lang="de-AT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Anhänger droht </a:t>
                      </a:r>
                      <a:r>
                        <a:rPr kumimoji="0" lang="de-AT" altLang="de-D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nachzurutschen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  <a:endParaRPr kumimoji="0" lang="de-AT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00007"/>
                  </a:ext>
                </a:extLst>
              </a:tr>
              <a:tr h="1188553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EIGENE LAGE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Zur Rettung steht uns das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HLF3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und das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KDTF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mit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13 Mitgliedern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zur Verfügung. 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903295"/>
                  </a:ext>
                </a:extLst>
              </a:tr>
              <a:tr h="457136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ALLGEMEINE LAGE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Vorsicht, die steil ansteigende Straße ist durch Regen und Schlamm sehr rutschig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3685"/>
                  </a:ext>
                </a:extLst>
              </a:tr>
              <a:tr h="1773687">
                <a:tc>
                  <a:txBody>
                    <a:bodyPr/>
                    <a:lstStyle/>
                    <a:p>
                      <a:r>
                        <a:rPr lang="de-AT" sz="4000" b="1" dirty="0"/>
                        <a:t>E</a:t>
                      </a:r>
                    </a:p>
                  </a:txBody>
                  <a:tcPr marL="91431" marR="91431" marT="45714" marB="45714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/>
                        <a:t>ENTSCHLUSS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will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eine schonende Menschenrettung,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anschl.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Bergung der Fahrzeuge,</a:t>
                      </a:r>
                      <a:endParaRPr kumimoji="0" lang="de-AT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Freimachen der Verkehrswege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49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06106C2-945F-41D7-9245-263CA06B5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135688"/>
            <a:ext cx="8928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>
                <a:latin typeface="Arial" panose="020B0604020202020204" pitchFamily="34" charset="0"/>
                <a:cs typeface="Times New Roman" panose="02020603050405020304" pitchFamily="18" charset="0"/>
              </a:rPr>
              <a:t>„</a:t>
            </a:r>
            <a:r>
              <a:rPr lang="de-DE" altLang="de-DE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Wiederholen – Durchführen</a:t>
            </a:r>
            <a:r>
              <a:rPr lang="de-DE" altLang="de-DE">
                <a:latin typeface="Arial" panose="020B0604020202020204" pitchFamily="34" charset="0"/>
                <a:cs typeface="Times New Roman" panose="02020603050405020304" pitchFamily="18" charset="0"/>
              </a:rPr>
              <a:t>“</a:t>
            </a:r>
            <a:endParaRPr lang="de-AT" altLang="de-DE" sz="4000"/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E9A5088E-5029-4005-AAB6-CC0432A35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199958"/>
              </p:ext>
            </p:extLst>
          </p:nvPr>
        </p:nvGraphicFramePr>
        <p:xfrm>
          <a:off x="107950" y="376238"/>
          <a:ext cx="8928100" cy="5413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7428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1996602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6264070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1773911">
                <a:tc rowSpan="2">
                  <a:txBody>
                    <a:bodyPr/>
                    <a:lstStyle/>
                    <a:p>
                      <a:r>
                        <a:rPr lang="de-AT" sz="4000" b="1" dirty="0"/>
                        <a:t>D</a:t>
                      </a:r>
                    </a:p>
                  </a:txBody>
                  <a:tcPr marL="91431" marR="91431" marT="45719" marB="45719" anchor="ctr">
                    <a:solidFill>
                      <a:srgbClr val="FF999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AT" sz="1600" b="1" dirty="0"/>
                        <a:t>DURCHFÜHRUNG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HLF3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sichert mit Seilwinde den Anhänger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gegen Nachrutschen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führt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schonende Menschenrettung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durch,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anschl.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Bergung der Fahrzeuge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sowie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Freimachen der Verkehrswege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  <a:tr h="82294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-AT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KDTF</a:t>
                      </a:r>
                      <a:r>
                        <a:rPr kumimoji="0" lang="de-AT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errichtet die Einsatzleitung bei der Kurve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395062"/>
                  </a:ext>
                </a:extLst>
              </a:tr>
              <a:tr h="822949">
                <a:tc>
                  <a:txBody>
                    <a:bodyPr/>
                    <a:lstStyle/>
                    <a:p>
                      <a:r>
                        <a:rPr lang="de-AT" sz="4000" b="1" dirty="0"/>
                        <a:t>V</a:t>
                      </a:r>
                    </a:p>
                  </a:txBody>
                  <a:tcPr marL="91431" marR="91431" marT="45719" marB="45719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/>
                        <a:t>VERSORGUNG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Versorgung im Bedarfsfall an die Einsatzleitung melden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284283"/>
                  </a:ext>
                </a:extLst>
              </a:tr>
              <a:tr h="1188703">
                <a:tc>
                  <a:txBody>
                    <a:bodyPr/>
                    <a:lstStyle/>
                    <a:p>
                      <a:r>
                        <a:rPr lang="de-AT" sz="4000" b="1" dirty="0"/>
                        <a:t>V</a:t>
                      </a:r>
                    </a:p>
                  </a:txBody>
                  <a:tcPr marL="91431" marR="91431" marT="45719" marB="45719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/>
                        <a:t>VERBINDUNG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Einsatzleitstelle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ist das </a:t>
                      </a:r>
                      <a:r>
                        <a:rPr kumimoji="0" lang="de-AT" alt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KDTF </a:t>
                      </a:r>
                      <a:r>
                        <a:rPr kumimoji="0" lang="de-AT" alt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Straßenkurve</a:t>
                      </a:r>
                    </a:p>
                    <a:p>
                      <a:r>
                        <a:rPr lang="de-AT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Funkverbindung </a:t>
                      </a:r>
                      <a:r>
                        <a:rPr lang="de-AT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Sprechgruppe ZT-Haupt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527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03637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Office PowerPoint</Application>
  <PresentationFormat>Bildschirmpräsentation (4:3)</PresentationFormat>
  <Paragraphs>79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Verdana</vt:lpstr>
      <vt:lpstr>Standarddesign</vt:lpstr>
      <vt:lpstr>Formulieren und Geben von Befehlen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Bretterbauer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Formulieren und Geben von Befehlen</dc:title>
  <dc:creator>Bretterbauer</dc:creator>
  <cp:lastModifiedBy>Franz Bretterbauer</cp:lastModifiedBy>
  <cp:revision>45</cp:revision>
  <cp:lastPrinted>2020-01-19T15:05:01Z</cp:lastPrinted>
  <dcterms:created xsi:type="dcterms:W3CDTF">2003-01-31T20:12:38Z</dcterms:created>
  <dcterms:modified xsi:type="dcterms:W3CDTF">2020-01-19T15:12:20Z</dcterms:modified>
</cp:coreProperties>
</file>